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D0270A-6445-4120-83B3-C0DD50285267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CB9A1B26-B7AB-4655-8AE0-70856C2464B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Типы семей по реакции родителей на появление ребенка с ООП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60645A-0749-4D65-8957-6ABA4C59B2AA}" type="parTrans" cxnId="{A28206A9-46CB-4B30-A068-08D637EB85D0}">
      <dgm:prSet/>
      <dgm:spPr/>
      <dgm:t>
        <a:bodyPr/>
        <a:lstStyle/>
        <a:p>
          <a:endParaRPr lang="ru-RU"/>
        </a:p>
      </dgm:t>
    </dgm:pt>
    <dgm:pt modelId="{12694A29-A7E1-4A96-83CC-D15AC3C49DA4}" type="sibTrans" cxnId="{A28206A9-46CB-4B30-A068-08D637EB85D0}">
      <dgm:prSet/>
      <dgm:spPr/>
      <dgm:t>
        <a:bodyPr/>
        <a:lstStyle/>
        <a:p>
          <a:endParaRPr lang="ru-RU"/>
        </a:p>
      </dgm:t>
    </dgm:pt>
    <dgm:pt modelId="{966FBA57-204B-45C7-92E1-4DA517735907}">
      <dgm:prSet/>
      <dgm:spPr/>
      <dgm:t>
        <a:bodyPr/>
        <a:lstStyle/>
        <a:p>
          <a:endParaRPr lang="ru-RU"/>
        </a:p>
      </dgm:t>
    </dgm:pt>
    <dgm:pt modelId="{BB1AB7F4-7DB4-4BC7-B10A-C6AB48CD1AD8}" type="parTrans" cxnId="{7B81569C-353A-411F-BA7F-CDC5C2ABDEBC}">
      <dgm:prSet/>
      <dgm:spPr/>
      <dgm:t>
        <a:bodyPr/>
        <a:lstStyle/>
        <a:p>
          <a:endParaRPr lang="ru-RU"/>
        </a:p>
      </dgm:t>
    </dgm:pt>
    <dgm:pt modelId="{A43FED20-814C-45DC-9FD4-6D9BEDC3FBDB}" type="sibTrans" cxnId="{7B81569C-353A-411F-BA7F-CDC5C2ABDEBC}">
      <dgm:prSet/>
      <dgm:spPr/>
      <dgm:t>
        <a:bodyPr/>
        <a:lstStyle/>
        <a:p>
          <a:endParaRPr lang="ru-RU"/>
        </a:p>
      </dgm:t>
    </dgm:pt>
    <dgm:pt modelId="{C46A7810-CF33-4256-BBAA-027BB82A9A70}">
      <dgm:prSet custT="1"/>
      <dgm:spPr/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</a:t>
          </a:r>
          <a:r>
            <a:rPr lang="ru-RU" sz="28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гиперактивной</a:t>
          </a:r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реакцией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</a:p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когда родители усиленно лечат, находят «докторов-светил», дорогостоящие лекарства, ведущие клиники и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т.д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9FAD76-AFF3-4264-9A12-41B61C249977}" type="parTrans" cxnId="{5980C939-76C0-4592-85C5-1A4A91C4DE99}">
      <dgm:prSet/>
      <dgm:spPr/>
      <dgm:t>
        <a:bodyPr/>
        <a:lstStyle/>
        <a:p>
          <a:endParaRPr lang="ru-RU"/>
        </a:p>
      </dgm:t>
    </dgm:pt>
    <dgm:pt modelId="{EB4CE3D3-47B1-464E-9951-B4AB906BDC13}" type="sibTrans" cxnId="{5980C939-76C0-4592-85C5-1A4A91C4DE99}">
      <dgm:prSet/>
      <dgm:spPr/>
      <dgm:t>
        <a:bodyPr/>
        <a:lstStyle/>
        <a:p>
          <a:endParaRPr lang="ru-RU"/>
        </a:p>
      </dgm:t>
    </dgm:pt>
    <dgm:pt modelId="{4BAC5EE0-A7E7-4EAA-9E44-7105115E8C0D}">
      <dgm:prSet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 средней рациональной позицией: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последовательное выполнение всех инструкций, советов врачей, психологов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49120E-859A-4639-91EF-A06A825145F5}" type="parTrans" cxnId="{B09AA901-5B95-4AFF-A27B-5327A0A22BD7}">
      <dgm:prSet/>
      <dgm:spPr/>
      <dgm:t>
        <a:bodyPr/>
        <a:lstStyle/>
        <a:p>
          <a:endParaRPr lang="ru-RU"/>
        </a:p>
      </dgm:t>
    </dgm:pt>
    <dgm:pt modelId="{16F72407-7BF3-4959-A94E-A3E0A1792E4F}" type="sibTrans" cxnId="{B09AA901-5B95-4AFF-A27B-5327A0A22BD7}">
      <dgm:prSet/>
      <dgm:spPr/>
      <dgm:t>
        <a:bodyPr/>
        <a:lstStyle/>
        <a:p>
          <a:endParaRPr lang="ru-RU"/>
        </a:p>
      </dgm:t>
    </dgm:pt>
    <dgm:pt modelId="{7FEA7162-27C8-4C09-9791-D8AFCC1E8A26}">
      <dgm:prSet custT="1"/>
      <dgm:spPr/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пассивной реакцией, 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связанной с недопониманием существующей проблемы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A0A54B-DE5F-49DB-BE00-36C57755FA8C}" type="sibTrans" cxnId="{D79510CC-97BF-4F98-A31B-C1A912000775}">
      <dgm:prSet/>
      <dgm:spPr/>
      <dgm:t>
        <a:bodyPr/>
        <a:lstStyle/>
        <a:p>
          <a:endParaRPr lang="ru-RU"/>
        </a:p>
      </dgm:t>
    </dgm:pt>
    <dgm:pt modelId="{CAA5C01C-D4B2-4914-B324-D9AF80A0A90A}" type="parTrans" cxnId="{D79510CC-97BF-4F98-A31B-C1A912000775}">
      <dgm:prSet/>
      <dgm:spPr/>
      <dgm:t>
        <a:bodyPr/>
        <a:lstStyle/>
        <a:p>
          <a:endParaRPr lang="ru-RU"/>
        </a:p>
      </dgm:t>
    </dgm:pt>
    <dgm:pt modelId="{C7B350BB-5052-493E-9E3E-244C68FD21FC}" type="pres">
      <dgm:prSet presAssocID="{C0D0270A-6445-4120-83B3-C0DD5028526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8D3A5B-D8FC-45C1-B0BB-303628C0371B}" type="pres">
      <dgm:prSet presAssocID="{CB9A1B26-B7AB-4655-8AE0-70856C2464B5}" presName="roof" presStyleLbl="dkBgShp" presStyleIdx="0" presStyleCnt="2"/>
      <dgm:spPr/>
      <dgm:t>
        <a:bodyPr/>
        <a:lstStyle/>
        <a:p>
          <a:endParaRPr lang="ru-RU"/>
        </a:p>
      </dgm:t>
    </dgm:pt>
    <dgm:pt modelId="{302504DB-78AB-44CF-9062-80B1C3E558F7}" type="pres">
      <dgm:prSet presAssocID="{CB9A1B26-B7AB-4655-8AE0-70856C2464B5}" presName="pillars" presStyleCnt="0"/>
      <dgm:spPr/>
    </dgm:pt>
    <dgm:pt modelId="{50665963-72DE-4ED7-905C-FF1CB5001D8C}" type="pres">
      <dgm:prSet presAssocID="{CB9A1B26-B7AB-4655-8AE0-70856C2464B5}" presName="pillar1" presStyleLbl="node1" presStyleIdx="0" presStyleCnt="3" custLinFactNeighborX="-5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8A05E-C1CD-44CD-806D-0FAA6F97E18B}" type="pres">
      <dgm:prSet presAssocID="{C46A7810-CF33-4256-BBAA-027BB82A9A70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E3DE3-DD59-4DEF-948C-EC693BB23A9E}" type="pres">
      <dgm:prSet presAssocID="{4BAC5EE0-A7E7-4EAA-9E44-7105115E8C0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C35EB-6AE2-4002-AA71-712039EDFC2C}" type="pres">
      <dgm:prSet presAssocID="{CB9A1B26-B7AB-4655-8AE0-70856C2464B5}" presName="base" presStyleLbl="dkBgShp" presStyleIdx="1" presStyleCnt="2" custLinFactY="100000" custLinFactNeighborX="42" custLinFactNeighborY="192173"/>
      <dgm:spPr/>
    </dgm:pt>
  </dgm:ptLst>
  <dgm:cxnLst>
    <dgm:cxn modelId="{3B08690A-4B42-446B-8929-27E3F4DE6FF4}" type="presOf" srcId="{CB9A1B26-B7AB-4655-8AE0-70856C2464B5}" destId="{978D3A5B-D8FC-45C1-B0BB-303628C0371B}" srcOrd="0" destOrd="0" presId="urn:microsoft.com/office/officeart/2005/8/layout/hList3"/>
    <dgm:cxn modelId="{9E143C40-6B58-4669-A85D-7F044ADF0580}" type="presOf" srcId="{C46A7810-CF33-4256-BBAA-027BB82A9A70}" destId="{2858A05E-C1CD-44CD-806D-0FAA6F97E18B}" srcOrd="0" destOrd="0" presId="urn:microsoft.com/office/officeart/2005/8/layout/hList3"/>
    <dgm:cxn modelId="{5980C939-76C0-4592-85C5-1A4A91C4DE99}" srcId="{CB9A1B26-B7AB-4655-8AE0-70856C2464B5}" destId="{C46A7810-CF33-4256-BBAA-027BB82A9A70}" srcOrd="1" destOrd="0" parTransId="{1F9FAD76-AFF3-4264-9A12-41B61C249977}" sibTransId="{EB4CE3D3-47B1-464E-9951-B4AB906BDC13}"/>
    <dgm:cxn modelId="{EF94860C-A243-4538-8F25-56A6C40F01B6}" type="presOf" srcId="{C0D0270A-6445-4120-83B3-C0DD50285267}" destId="{C7B350BB-5052-493E-9E3E-244C68FD21FC}" srcOrd="0" destOrd="0" presId="urn:microsoft.com/office/officeart/2005/8/layout/hList3"/>
    <dgm:cxn modelId="{A28206A9-46CB-4B30-A068-08D637EB85D0}" srcId="{C0D0270A-6445-4120-83B3-C0DD50285267}" destId="{CB9A1B26-B7AB-4655-8AE0-70856C2464B5}" srcOrd="0" destOrd="0" parTransId="{4860645A-0749-4D65-8957-6ABA4C59B2AA}" sibTransId="{12694A29-A7E1-4A96-83CC-D15AC3C49DA4}"/>
    <dgm:cxn modelId="{B09AA901-5B95-4AFF-A27B-5327A0A22BD7}" srcId="{CB9A1B26-B7AB-4655-8AE0-70856C2464B5}" destId="{4BAC5EE0-A7E7-4EAA-9E44-7105115E8C0D}" srcOrd="2" destOrd="0" parTransId="{6E49120E-859A-4639-91EF-A06A825145F5}" sibTransId="{16F72407-7BF3-4959-A94E-A3E0A1792E4F}"/>
    <dgm:cxn modelId="{7B81569C-353A-411F-BA7F-CDC5C2ABDEBC}" srcId="{C0D0270A-6445-4120-83B3-C0DD50285267}" destId="{966FBA57-204B-45C7-92E1-4DA517735907}" srcOrd="1" destOrd="0" parTransId="{BB1AB7F4-7DB4-4BC7-B10A-C6AB48CD1AD8}" sibTransId="{A43FED20-814C-45DC-9FD4-6D9BEDC3FBDB}"/>
    <dgm:cxn modelId="{D79510CC-97BF-4F98-A31B-C1A912000775}" srcId="{CB9A1B26-B7AB-4655-8AE0-70856C2464B5}" destId="{7FEA7162-27C8-4C09-9791-D8AFCC1E8A26}" srcOrd="0" destOrd="0" parTransId="{CAA5C01C-D4B2-4914-B324-D9AF80A0A90A}" sibTransId="{9AA0A54B-DE5F-49DB-BE00-36C57755FA8C}"/>
    <dgm:cxn modelId="{2ED3D3F3-62BD-4673-8B67-BF9EB22BC107}" type="presOf" srcId="{4BAC5EE0-A7E7-4EAA-9E44-7105115E8C0D}" destId="{08FE3DE3-DD59-4DEF-948C-EC693BB23A9E}" srcOrd="0" destOrd="0" presId="urn:microsoft.com/office/officeart/2005/8/layout/hList3"/>
    <dgm:cxn modelId="{E56A5822-7D87-473B-A426-49B6E158912C}" type="presOf" srcId="{7FEA7162-27C8-4C09-9791-D8AFCC1E8A26}" destId="{50665963-72DE-4ED7-905C-FF1CB5001D8C}" srcOrd="0" destOrd="0" presId="urn:microsoft.com/office/officeart/2005/8/layout/hList3"/>
    <dgm:cxn modelId="{8514984F-FCE4-41D1-AEED-F2F4FDEB300F}" type="presParOf" srcId="{C7B350BB-5052-493E-9E3E-244C68FD21FC}" destId="{978D3A5B-D8FC-45C1-B0BB-303628C0371B}" srcOrd="0" destOrd="0" presId="urn:microsoft.com/office/officeart/2005/8/layout/hList3"/>
    <dgm:cxn modelId="{462C779A-ADF4-43E9-85B5-8D96A27875F7}" type="presParOf" srcId="{C7B350BB-5052-493E-9E3E-244C68FD21FC}" destId="{302504DB-78AB-44CF-9062-80B1C3E558F7}" srcOrd="1" destOrd="0" presId="urn:microsoft.com/office/officeart/2005/8/layout/hList3"/>
    <dgm:cxn modelId="{5F663E3D-40FD-4F1E-A6C1-B92DFF30B1BC}" type="presParOf" srcId="{302504DB-78AB-44CF-9062-80B1C3E558F7}" destId="{50665963-72DE-4ED7-905C-FF1CB5001D8C}" srcOrd="0" destOrd="0" presId="urn:microsoft.com/office/officeart/2005/8/layout/hList3"/>
    <dgm:cxn modelId="{4B43A562-C7C2-4467-9D80-1F15267E8407}" type="presParOf" srcId="{302504DB-78AB-44CF-9062-80B1C3E558F7}" destId="{2858A05E-C1CD-44CD-806D-0FAA6F97E18B}" srcOrd="1" destOrd="0" presId="urn:microsoft.com/office/officeart/2005/8/layout/hList3"/>
    <dgm:cxn modelId="{A482400B-B9E6-47B2-87A0-73C42641BD7A}" type="presParOf" srcId="{302504DB-78AB-44CF-9062-80B1C3E558F7}" destId="{08FE3DE3-DD59-4DEF-948C-EC693BB23A9E}" srcOrd="2" destOrd="0" presId="urn:microsoft.com/office/officeart/2005/8/layout/hList3"/>
    <dgm:cxn modelId="{1B436A2C-01C1-4CA7-91B8-DF063D0DB848}" type="presParOf" srcId="{C7B350BB-5052-493E-9E3E-244C68FD21FC}" destId="{06EC35EB-6AE2-4002-AA71-712039EDFC2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D0270A-6445-4120-83B3-C0DD50285267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CB9A1B26-B7AB-4655-8AE0-70856C2464B5}">
      <dgm:prSet phldrT="[Текст]"/>
      <dgm:spPr/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 специалистов с семьей протекает по </a:t>
          </a:r>
          <a:r>
            <a:rPr lang="ru-RU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трем направлениям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60645A-0749-4D65-8957-6ABA4C59B2AA}" type="parTrans" cxnId="{A28206A9-46CB-4B30-A068-08D637EB85D0}">
      <dgm:prSet/>
      <dgm:spPr/>
      <dgm:t>
        <a:bodyPr/>
        <a:lstStyle/>
        <a:p>
          <a:endParaRPr lang="ru-RU"/>
        </a:p>
      </dgm:t>
    </dgm:pt>
    <dgm:pt modelId="{12694A29-A7E1-4A96-83CC-D15AC3C49DA4}" type="sibTrans" cxnId="{A28206A9-46CB-4B30-A068-08D637EB85D0}">
      <dgm:prSet/>
      <dgm:spPr/>
      <dgm:t>
        <a:bodyPr/>
        <a:lstStyle/>
        <a:p>
          <a:endParaRPr lang="ru-RU"/>
        </a:p>
      </dgm:t>
    </dgm:pt>
    <dgm:pt modelId="{966FBA57-204B-45C7-92E1-4DA517735907}">
      <dgm:prSet/>
      <dgm:spPr/>
      <dgm:t>
        <a:bodyPr/>
        <a:lstStyle/>
        <a:p>
          <a:endParaRPr lang="ru-RU"/>
        </a:p>
      </dgm:t>
    </dgm:pt>
    <dgm:pt modelId="{BB1AB7F4-7DB4-4BC7-B10A-C6AB48CD1AD8}" type="parTrans" cxnId="{7B81569C-353A-411F-BA7F-CDC5C2ABDEBC}">
      <dgm:prSet/>
      <dgm:spPr/>
      <dgm:t>
        <a:bodyPr/>
        <a:lstStyle/>
        <a:p>
          <a:endParaRPr lang="ru-RU"/>
        </a:p>
      </dgm:t>
    </dgm:pt>
    <dgm:pt modelId="{A43FED20-814C-45DC-9FD4-6D9BEDC3FBDB}" type="sibTrans" cxnId="{7B81569C-353A-411F-BA7F-CDC5C2ABDEBC}">
      <dgm:prSet/>
      <dgm:spPr/>
      <dgm:t>
        <a:bodyPr/>
        <a:lstStyle/>
        <a:p>
          <a:endParaRPr lang="ru-RU"/>
        </a:p>
      </dgm:t>
    </dgm:pt>
    <dgm:pt modelId="{C46A7810-CF33-4256-BBAA-027BB82A9A70}">
      <dgm:prSet custT="1"/>
      <dgm:spPr/>
      <dgm:t>
        <a:bodyPr/>
        <a:lstStyle/>
        <a:p>
          <a:r>
            <a:rPr lang="ru-RU" sz="3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Психологическое</a:t>
          </a:r>
        </a:p>
        <a:p>
          <a:r>
            <a:rPr lang="ru-RU" sz="3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направление</a:t>
          </a:r>
          <a:endParaRPr lang="ru-RU" sz="30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9FAD76-AFF3-4264-9A12-41B61C249977}" type="parTrans" cxnId="{5980C939-76C0-4592-85C5-1A4A91C4DE99}">
      <dgm:prSet/>
      <dgm:spPr/>
      <dgm:t>
        <a:bodyPr/>
        <a:lstStyle/>
        <a:p>
          <a:endParaRPr lang="ru-RU"/>
        </a:p>
      </dgm:t>
    </dgm:pt>
    <dgm:pt modelId="{EB4CE3D3-47B1-464E-9951-B4AB906BDC13}" type="sibTrans" cxnId="{5980C939-76C0-4592-85C5-1A4A91C4DE99}">
      <dgm:prSet/>
      <dgm:spPr/>
      <dgm:t>
        <a:bodyPr/>
        <a:lstStyle/>
        <a:p>
          <a:endParaRPr lang="ru-RU"/>
        </a:p>
      </dgm:t>
    </dgm:pt>
    <dgm:pt modelId="{4BAC5EE0-A7E7-4EAA-9E44-7105115E8C0D}">
      <dgm:prSet custT="1"/>
      <dgm:spPr/>
      <dgm:t>
        <a:bodyPr/>
        <a:lstStyle/>
        <a:p>
          <a:r>
            <a:rPr lang="ru-RU" sz="3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Посредническое</a:t>
          </a:r>
        </a:p>
        <a:p>
          <a:r>
            <a:rPr lang="ru-RU" sz="3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направление</a:t>
          </a:r>
          <a:endParaRPr lang="ru-RU" sz="30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49120E-859A-4639-91EF-A06A825145F5}" type="parTrans" cxnId="{B09AA901-5B95-4AFF-A27B-5327A0A22BD7}">
      <dgm:prSet/>
      <dgm:spPr/>
      <dgm:t>
        <a:bodyPr/>
        <a:lstStyle/>
        <a:p>
          <a:endParaRPr lang="ru-RU"/>
        </a:p>
      </dgm:t>
    </dgm:pt>
    <dgm:pt modelId="{16F72407-7BF3-4959-A94E-A3E0A1792E4F}" type="sibTrans" cxnId="{B09AA901-5B95-4AFF-A27B-5327A0A22BD7}">
      <dgm:prSet/>
      <dgm:spPr/>
      <dgm:t>
        <a:bodyPr/>
        <a:lstStyle/>
        <a:p>
          <a:endParaRPr lang="ru-RU"/>
        </a:p>
      </dgm:t>
    </dgm:pt>
    <dgm:pt modelId="{7FEA7162-27C8-4C09-9791-D8AFCC1E8A26}">
      <dgm:prSet custT="1"/>
      <dgm:spPr/>
      <dgm:t>
        <a:bodyPr/>
        <a:lstStyle/>
        <a:p>
          <a:r>
            <a:rPr lang="ru-RU" sz="3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Образовательное </a:t>
          </a:r>
        </a:p>
        <a:p>
          <a:r>
            <a:rPr lang="ru-RU" sz="3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направление</a:t>
          </a:r>
          <a:endParaRPr lang="ru-RU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A0A54B-DE5F-49DB-BE00-36C57755FA8C}" type="sibTrans" cxnId="{D79510CC-97BF-4F98-A31B-C1A912000775}">
      <dgm:prSet/>
      <dgm:spPr/>
      <dgm:t>
        <a:bodyPr/>
        <a:lstStyle/>
        <a:p>
          <a:endParaRPr lang="ru-RU"/>
        </a:p>
      </dgm:t>
    </dgm:pt>
    <dgm:pt modelId="{CAA5C01C-D4B2-4914-B324-D9AF80A0A90A}" type="parTrans" cxnId="{D79510CC-97BF-4F98-A31B-C1A912000775}">
      <dgm:prSet/>
      <dgm:spPr/>
      <dgm:t>
        <a:bodyPr/>
        <a:lstStyle/>
        <a:p>
          <a:endParaRPr lang="ru-RU"/>
        </a:p>
      </dgm:t>
    </dgm:pt>
    <dgm:pt modelId="{FB6C2CD3-A42F-432C-8D44-DB395D072CBF}">
      <dgm:prSet/>
      <dgm:spPr/>
      <dgm:t>
        <a:bodyPr/>
        <a:lstStyle/>
        <a:p>
          <a:endParaRPr lang="ru-RU"/>
        </a:p>
      </dgm:t>
    </dgm:pt>
    <dgm:pt modelId="{05FC9854-3DC6-4240-A3A6-BABDB2B35F4A}" type="parTrans" cxnId="{63F2ECAD-21DE-4C19-8E7A-B58243155E22}">
      <dgm:prSet/>
      <dgm:spPr/>
      <dgm:t>
        <a:bodyPr/>
        <a:lstStyle/>
        <a:p>
          <a:endParaRPr lang="ru-RU"/>
        </a:p>
      </dgm:t>
    </dgm:pt>
    <dgm:pt modelId="{2C4B8AD9-0EEC-4A53-BB8F-D8FEB9631066}" type="sibTrans" cxnId="{63F2ECAD-21DE-4C19-8E7A-B58243155E22}">
      <dgm:prSet/>
      <dgm:spPr/>
      <dgm:t>
        <a:bodyPr/>
        <a:lstStyle/>
        <a:p>
          <a:endParaRPr lang="ru-RU"/>
        </a:p>
      </dgm:t>
    </dgm:pt>
    <dgm:pt modelId="{7E103704-266F-4302-8C15-335DD9F5CDD6}">
      <dgm:prSet/>
      <dgm:spPr/>
      <dgm:t>
        <a:bodyPr/>
        <a:lstStyle/>
        <a:p>
          <a:endParaRPr lang="ru-RU"/>
        </a:p>
      </dgm:t>
    </dgm:pt>
    <dgm:pt modelId="{4643D738-5ED6-4B5F-A97D-D6DDE4E383A6}" type="parTrans" cxnId="{4A3E3A3D-2426-4075-A165-CE67F9AEB922}">
      <dgm:prSet/>
      <dgm:spPr/>
      <dgm:t>
        <a:bodyPr/>
        <a:lstStyle/>
        <a:p>
          <a:endParaRPr lang="ru-RU"/>
        </a:p>
      </dgm:t>
    </dgm:pt>
    <dgm:pt modelId="{E7A66643-F81F-471D-97F9-950EE1EB09AA}" type="sibTrans" cxnId="{4A3E3A3D-2426-4075-A165-CE67F9AEB922}">
      <dgm:prSet/>
      <dgm:spPr/>
      <dgm:t>
        <a:bodyPr/>
        <a:lstStyle/>
        <a:p>
          <a:endParaRPr lang="ru-RU"/>
        </a:p>
      </dgm:t>
    </dgm:pt>
    <dgm:pt modelId="{C7B350BB-5052-493E-9E3E-244C68FD21FC}" type="pres">
      <dgm:prSet presAssocID="{C0D0270A-6445-4120-83B3-C0DD5028526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8D3A5B-D8FC-45C1-B0BB-303628C0371B}" type="pres">
      <dgm:prSet presAssocID="{CB9A1B26-B7AB-4655-8AE0-70856C2464B5}" presName="roof" presStyleLbl="dkBgShp" presStyleIdx="0" presStyleCnt="2"/>
      <dgm:spPr/>
      <dgm:t>
        <a:bodyPr/>
        <a:lstStyle/>
        <a:p>
          <a:endParaRPr lang="ru-RU"/>
        </a:p>
      </dgm:t>
    </dgm:pt>
    <dgm:pt modelId="{302504DB-78AB-44CF-9062-80B1C3E558F7}" type="pres">
      <dgm:prSet presAssocID="{CB9A1B26-B7AB-4655-8AE0-70856C2464B5}" presName="pillars" presStyleCnt="0"/>
      <dgm:spPr/>
    </dgm:pt>
    <dgm:pt modelId="{50665963-72DE-4ED7-905C-FF1CB5001D8C}" type="pres">
      <dgm:prSet presAssocID="{CB9A1B26-B7AB-4655-8AE0-70856C2464B5}" presName="pillar1" presStyleLbl="node1" presStyleIdx="0" presStyleCnt="3" custLinFactNeighborX="-5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8A05E-C1CD-44CD-806D-0FAA6F97E18B}" type="pres">
      <dgm:prSet presAssocID="{C46A7810-CF33-4256-BBAA-027BB82A9A70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E3DE3-DD59-4DEF-948C-EC693BB23A9E}" type="pres">
      <dgm:prSet presAssocID="{4BAC5EE0-A7E7-4EAA-9E44-7105115E8C0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C35EB-6AE2-4002-AA71-712039EDFC2C}" type="pres">
      <dgm:prSet presAssocID="{CB9A1B26-B7AB-4655-8AE0-70856C2464B5}" presName="base" presStyleLbl="dkBgShp" presStyleIdx="1" presStyleCnt="2" custLinFactY="100000" custLinFactNeighborX="42" custLinFactNeighborY="192173"/>
      <dgm:spPr/>
    </dgm:pt>
  </dgm:ptLst>
  <dgm:cxnLst>
    <dgm:cxn modelId="{DA489523-A9BD-4A24-9F40-14C6AB2889A8}" type="presOf" srcId="{CB9A1B26-B7AB-4655-8AE0-70856C2464B5}" destId="{978D3A5B-D8FC-45C1-B0BB-303628C0371B}" srcOrd="0" destOrd="0" presId="urn:microsoft.com/office/officeart/2005/8/layout/hList3"/>
    <dgm:cxn modelId="{014629C8-FD54-4258-9CF7-51094A08AB31}" type="presOf" srcId="{C46A7810-CF33-4256-BBAA-027BB82A9A70}" destId="{2858A05E-C1CD-44CD-806D-0FAA6F97E18B}" srcOrd="0" destOrd="0" presId="urn:microsoft.com/office/officeart/2005/8/layout/hList3"/>
    <dgm:cxn modelId="{63F2ECAD-21DE-4C19-8E7A-B58243155E22}" srcId="{C0D0270A-6445-4120-83B3-C0DD50285267}" destId="{FB6C2CD3-A42F-432C-8D44-DB395D072CBF}" srcOrd="2" destOrd="0" parTransId="{05FC9854-3DC6-4240-A3A6-BABDB2B35F4A}" sibTransId="{2C4B8AD9-0EEC-4A53-BB8F-D8FEB9631066}"/>
    <dgm:cxn modelId="{5980C939-76C0-4592-85C5-1A4A91C4DE99}" srcId="{CB9A1B26-B7AB-4655-8AE0-70856C2464B5}" destId="{C46A7810-CF33-4256-BBAA-027BB82A9A70}" srcOrd="1" destOrd="0" parTransId="{1F9FAD76-AFF3-4264-9A12-41B61C249977}" sibTransId="{EB4CE3D3-47B1-464E-9951-B4AB906BDC13}"/>
    <dgm:cxn modelId="{688ABF1F-50B6-4E55-95ED-6B6D9460FE13}" type="presOf" srcId="{7FEA7162-27C8-4C09-9791-D8AFCC1E8A26}" destId="{50665963-72DE-4ED7-905C-FF1CB5001D8C}" srcOrd="0" destOrd="0" presId="urn:microsoft.com/office/officeart/2005/8/layout/hList3"/>
    <dgm:cxn modelId="{D16B6DC1-C9FA-4ABC-B5EA-CC1586F1BD4A}" type="presOf" srcId="{C0D0270A-6445-4120-83B3-C0DD50285267}" destId="{C7B350BB-5052-493E-9E3E-244C68FD21FC}" srcOrd="0" destOrd="0" presId="urn:microsoft.com/office/officeart/2005/8/layout/hList3"/>
    <dgm:cxn modelId="{A28206A9-46CB-4B30-A068-08D637EB85D0}" srcId="{C0D0270A-6445-4120-83B3-C0DD50285267}" destId="{CB9A1B26-B7AB-4655-8AE0-70856C2464B5}" srcOrd="0" destOrd="0" parTransId="{4860645A-0749-4D65-8957-6ABA4C59B2AA}" sibTransId="{12694A29-A7E1-4A96-83CC-D15AC3C49DA4}"/>
    <dgm:cxn modelId="{E9F5D961-6264-4717-B133-AEAA56F957AC}" type="presOf" srcId="{4BAC5EE0-A7E7-4EAA-9E44-7105115E8C0D}" destId="{08FE3DE3-DD59-4DEF-948C-EC693BB23A9E}" srcOrd="0" destOrd="0" presId="urn:microsoft.com/office/officeart/2005/8/layout/hList3"/>
    <dgm:cxn modelId="{4A3E3A3D-2426-4075-A165-CE67F9AEB922}" srcId="{C0D0270A-6445-4120-83B3-C0DD50285267}" destId="{7E103704-266F-4302-8C15-335DD9F5CDD6}" srcOrd="1" destOrd="0" parTransId="{4643D738-5ED6-4B5F-A97D-D6DDE4E383A6}" sibTransId="{E7A66643-F81F-471D-97F9-950EE1EB09AA}"/>
    <dgm:cxn modelId="{7B81569C-353A-411F-BA7F-CDC5C2ABDEBC}" srcId="{C0D0270A-6445-4120-83B3-C0DD50285267}" destId="{966FBA57-204B-45C7-92E1-4DA517735907}" srcOrd="3" destOrd="0" parTransId="{BB1AB7F4-7DB4-4BC7-B10A-C6AB48CD1AD8}" sibTransId="{A43FED20-814C-45DC-9FD4-6D9BEDC3FBDB}"/>
    <dgm:cxn modelId="{B09AA901-5B95-4AFF-A27B-5327A0A22BD7}" srcId="{CB9A1B26-B7AB-4655-8AE0-70856C2464B5}" destId="{4BAC5EE0-A7E7-4EAA-9E44-7105115E8C0D}" srcOrd="2" destOrd="0" parTransId="{6E49120E-859A-4639-91EF-A06A825145F5}" sibTransId="{16F72407-7BF3-4959-A94E-A3E0A1792E4F}"/>
    <dgm:cxn modelId="{D79510CC-97BF-4F98-A31B-C1A912000775}" srcId="{CB9A1B26-B7AB-4655-8AE0-70856C2464B5}" destId="{7FEA7162-27C8-4C09-9791-D8AFCC1E8A26}" srcOrd="0" destOrd="0" parTransId="{CAA5C01C-D4B2-4914-B324-D9AF80A0A90A}" sibTransId="{9AA0A54B-DE5F-49DB-BE00-36C57755FA8C}"/>
    <dgm:cxn modelId="{6F923483-9CFB-46EB-9C30-7FA3BB77D04E}" type="presParOf" srcId="{C7B350BB-5052-493E-9E3E-244C68FD21FC}" destId="{978D3A5B-D8FC-45C1-B0BB-303628C0371B}" srcOrd="0" destOrd="0" presId="urn:microsoft.com/office/officeart/2005/8/layout/hList3"/>
    <dgm:cxn modelId="{EA0B15C0-ECDA-49A8-BB88-E6F231214ACD}" type="presParOf" srcId="{C7B350BB-5052-493E-9E3E-244C68FD21FC}" destId="{302504DB-78AB-44CF-9062-80B1C3E558F7}" srcOrd="1" destOrd="0" presId="urn:microsoft.com/office/officeart/2005/8/layout/hList3"/>
    <dgm:cxn modelId="{690F9C0C-A4B2-4E9D-8143-BE7D13513943}" type="presParOf" srcId="{302504DB-78AB-44CF-9062-80B1C3E558F7}" destId="{50665963-72DE-4ED7-905C-FF1CB5001D8C}" srcOrd="0" destOrd="0" presId="urn:microsoft.com/office/officeart/2005/8/layout/hList3"/>
    <dgm:cxn modelId="{53CEB348-23EC-449D-842F-1BB703906306}" type="presParOf" srcId="{302504DB-78AB-44CF-9062-80B1C3E558F7}" destId="{2858A05E-C1CD-44CD-806D-0FAA6F97E18B}" srcOrd="1" destOrd="0" presId="urn:microsoft.com/office/officeart/2005/8/layout/hList3"/>
    <dgm:cxn modelId="{A7EF4418-C0B6-4BBA-B468-41635027BBC7}" type="presParOf" srcId="{302504DB-78AB-44CF-9062-80B1C3E558F7}" destId="{08FE3DE3-DD59-4DEF-948C-EC693BB23A9E}" srcOrd="2" destOrd="0" presId="urn:microsoft.com/office/officeart/2005/8/layout/hList3"/>
    <dgm:cxn modelId="{CD340958-E730-49A4-8D6B-2860F7AEF14F}" type="presParOf" srcId="{C7B350BB-5052-493E-9E3E-244C68FD21FC}" destId="{06EC35EB-6AE2-4002-AA71-712039EDFC2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D3A5B-D8FC-45C1-B0BB-303628C0371B}">
      <dsp:nvSpPr>
        <dsp:cNvPr id="0" name=""/>
        <dsp:cNvSpPr/>
      </dsp:nvSpPr>
      <dsp:spPr>
        <a:xfrm>
          <a:off x="0" y="0"/>
          <a:ext cx="8915400" cy="1829598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Типы семей по реакции родителей на появление ребенка с ООП</a:t>
          </a:r>
          <a:endParaRPr lang="ru-RU" sz="4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8915400" cy="1829598"/>
      </dsp:txXfrm>
    </dsp:sp>
    <dsp:sp modelId="{50665963-72DE-4ED7-905C-FF1CB5001D8C}">
      <dsp:nvSpPr>
        <dsp:cNvPr id="0" name=""/>
        <dsp:cNvSpPr/>
      </dsp:nvSpPr>
      <dsp:spPr>
        <a:xfrm>
          <a:off x="0" y="1829598"/>
          <a:ext cx="2968897" cy="38421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пассивной реакцией, 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связанной с недопониманием существующей проблемы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829598"/>
        <a:ext cx="2968897" cy="3842157"/>
      </dsp:txXfrm>
    </dsp:sp>
    <dsp:sp modelId="{2858A05E-C1CD-44CD-806D-0FAA6F97E18B}">
      <dsp:nvSpPr>
        <dsp:cNvPr id="0" name=""/>
        <dsp:cNvSpPr/>
      </dsp:nvSpPr>
      <dsp:spPr>
        <a:xfrm>
          <a:off x="2973251" y="1829598"/>
          <a:ext cx="2968897" cy="38421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</a:t>
          </a:r>
          <a:r>
            <a:rPr lang="ru-RU" sz="2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гиперактивной</a:t>
          </a: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реакцией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когда родители усиленно лечат, находят «докторов-светил», дорогостоящие лекарства, ведущие клиники и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т.д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3251" y="1829598"/>
        <a:ext cx="2968897" cy="3842157"/>
      </dsp:txXfrm>
    </dsp:sp>
    <dsp:sp modelId="{08FE3DE3-DD59-4DEF-948C-EC693BB23A9E}">
      <dsp:nvSpPr>
        <dsp:cNvPr id="0" name=""/>
        <dsp:cNvSpPr/>
      </dsp:nvSpPr>
      <dsp:spPr>
        <a:xfrm>
          <a:off x="5942148" y="1829598"/>
          <a:ext cx="2968897" cy="38421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 средней рациональной позицией: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последовательное выполнение всех инструкций, советов врачей, психологов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42148" y="1829598"/>
        <a:ext cx="2968897" cy="3842157"/>
      </dsp:txXfrm>
    </dsp:sp>
    <dsp:sp modelId="{06EC35EB-6AE2-4002-AA71-712039EDFC2C}">
      <dsp:nvSpPr>
        <dsp:cNvPr id="0" name=""/>
        <dsp:cNvSpPr/>
      </dsp:nvSpPr>
      <dsp:spPr>
        <a:xfrm>
          <a:off x="0" y="5671755"/>
          <a:ext cx="8915400" cy="42690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D3A5B-D8FC-45C1-B0BB-303628C0371B}">
      <dsp:nvSpPr>
        <dsp:cNvPr id="0" name=""/>
        <dsp:cNvSpPr/>
      </dsp:nvSpPr>
      <dsp:spPr>
        <a:xfrm>
          <a:off x="0" y="0"/>
          <a:ext cx="10135673" cy="1829598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 специалистов с семьей протекает по </a:t>
          </a:r>
          <a:r>
            <a:rPr lang="ru-RU" sz="48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трем направлениям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135673" cy="1829598"/>
      </dsp:txXfrm>
    </dsp:sp>
    <dsp:sp modelId="{50665963-72DE-4ED7-905C-FF1CB5001D8C}">
      <dsp:nvSpPr>
        <dsp:cNvPr id="0" name=""/>
        <dsp:cNvSpPr/>
      </dsp:nvSpPr>
      <dsp:spPr>
        <a:xfrm>
          <a:off x="0" y="1829598"/>
          <a:ext cx="3375258" cy="38421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Образовательное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направление</a:t>
          </a:r>
          <a:endParaRPr lang="ru-RU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829598"/>
        <a:ext cx="3375258" cy="3842157"/>
      </dsp:txXfrm>
    </dsp:sp>
    <dsp:sp modelId="{2858A05E-C1CD-44CD-806D-0FAA6F97E18B}">
      <dsp:nvSpPr>
        <dsp:cNvPr id="0" name=""/>
        <dsp:cNvSpPr/>
      </dsp:nvSpPr>
      <dsp:spPr>
        <a:xfrm>
          <a:off x="3380207" y="1829598"/>
          <a:ext cx="3375258" cy="38421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Психологическое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направление</a:t>
          </a:r>
          <a:endParaRPr lang="ru-RU" sz="30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0207" y="1829598"/>
        <a:ext cx="3375258" cy="3842157"/>
      </dsp:txXfrm>
    </dsp:sp>
    <dsp:sp modelId="{08FE3DE3-DD59-4DEF-948C-EC693BB23A9E}">
      <dsp:nvSpPr>
        <dsp:cNvPr id="0" name=""/>
        <dsp:cNvSpPr/>
      </dsp:nvSpPr>
      <dsp:spPr>
        <a:xfrm>
          <a:off x="6755465" y="1829598"/>
          <a:ext cx="3375258" cy="38421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Посредническое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направление</a:t>
          </a:r>
          <a:endParaRPr lang="ru-RU" sz="30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55465" y="1829598"/>
        <a:ext cx="3375258" cy="3842157"/>
      </dsp:txXfrm>
    </dsp:sp>
    <dsp:sp modelId="{06EC35EB-6AE2-4002-AA71-712039EDFC2C}">
      <dsp:nvSpPr>
        <dsp:cNvPr id="0" name=""/>
        <dsp:cNvSpPr/>
      </dsp:nvSpPr>
      <dsp:spPr>
        <a:xfrm>
          <a:off x="0" y="5671755"/>
          <a:ext cx="10135673" cy="42690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topuch.ru/samostoyatelenaya-rabota-slushatelya-tema-modelirovanie-razdel/index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topuch.ru/domashnee-zadanie-vrry1/index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527" y="489397"/>
            <a:ext cx="9753085" cy="3168203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работы с семьей в условиях инклюзивного образования.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816604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человека не существует более чудовищного наказания, чем быть предоставленным в обществе самому себе и оставаться абсолютно незамеченным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Джеймс</a:t>
            </a:r>
          </a:p>
        </p:txBody>
      </p:sp>
    </p:spTree>
    <p:extLst>
      <p:ext uri="{BB962C8B-B14F-4D97-AF65-F5344CB8AC3E}">
        <p14:creationId xmlns:p14="http://schemas.microsoft.com/office/powerpoint/2010/main" val="299202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890" y="231820"/>
            <a:ext cx="10328855" cy="127500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взаимодействия с семьей, воспитывающей ребенка с ООП в условиях инклюзивного образования: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06828"/>
            <a:ext cx="8915400" cy="4984124"/>
          </a:xfrm>
        </p:spPr>
        <p:txBody>
          <a:bodyPr>
            <a:normAutofit lnSpcReduction="10000"/>
          </a:bodyPr>
          <a:lstStyle/>
          <a:p>
            <a:endParaRPr lang="ru-RU" i="1" dirty="0" smtClean="0"/>
          </a:p>
          <a:p>
            <a:pPr marL="0" indent="0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Непосредственная работа с группой родителей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родителями, обмен информацией, отчет о ходе проделанной работы и успехах ребенка, обсуждение планов на будущее;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выступления на встрече родителей и ответы на их вопросы;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семинаров для родителей, выступлений, бесед, ролевых игр;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специального курса для родителей по той или иной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родителей к подготовке и проведению культурно-массовых мероприятий;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интервьюирование родителей об их отношении, дальнейших ожиданиях оказываемой помощи.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58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890" y="231820"/>
            <a:ext cx="10328855" cy="127500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взаимодействия с семьей, воспитывающей ребенка с ООП в условиях инклюзивного образования: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06827"/>
            <a:ext cx="8915400" cy="4945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Опосредованная работа с группой родителей: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родителям информации о том, как, на каких условиях и в каких случаях обратиться к конкретным специалистам (психолог, педагог, заместитель директора по воспитательной работе, директор);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выставки книг, методической литературы в кабинете или «уголке» для родителей;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объясняющего процедуру тестирования, оценивания того, как интерпретируются результаты;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письменных предложений по домашним занятиям или готовящимся мероприятиям, возможностям отдыха;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вопросников для выяснения потребностей и мнения родителей;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стенда или доски объявлений там, где родители ожидают детей.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0575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180304"/>
            <a:ext cx="10225825" cy="1737575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взаимодействия с семьей, воспитывающей ребенка с ООП в условиях инклюзивного образования: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09858"/>
            <a:ext cx="9362382" cy="48939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Развитие контактов между семьями: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может способствовать развитию сети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«помощников»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группы родителей;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посещение опытными родителями семей, где появился ребенок, нуждающийся в помощи;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в организации ассоциации или группы самопомощи родителям;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добиваться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чтобы родители были представлены в комиссиях или советах школы;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помогать родителям в организации клубов по интересам и мероприятий для детей;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добиваться того, чтобы родители защищали свои права, вовлекались в работу общественных организаций, оказывающих влияние на развитие законодательства и порядка, предоставления услуг.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71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196080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понять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создании инклюзивных школ, школ нового типа, дети привыкают к тому, что мир – разнообразен, что люди в нем – разные, что каждый человек имеет право на жизнь, воспитание, обучение, развитие.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6828" r="6828"/>
          <a:stretch>
            <a:fillRect/>
          </a:stretch>
        </p:blipFill>
        <p:spPr>
          <a:xfrm>
            <a:off x="1751527" y="634965"/>
            <a:ext cx="10109915" cy="385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05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90152"/>
            <a:ext cx="8911687" cy="5666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Ситуативная задача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5313" y="656823"/>
            <a:ext cx="10049300" cy="609170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	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класс общеобразовательной школы приходит ребенок с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ООП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тяжелое нарушение речи. Классный руководитель перед приходом такого ребенка не проводил беседу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с родителями, ни с детьми.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классном часу он лишь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сказал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этом учеников, попросил принять нового ребенка и относиться к нему хорошо.</a:t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Дома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 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Самостоятельная работа слушателя Тема «Моделирование» Раздел 3 Моделирование объектов и событий Цели обучения"/>
              </a:rPr>
              <a:t>ребенок сказал эту новость родителям так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понял сам – без точного упоминания нарушения, без указания особенностей ребенка. Родители не беседовали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с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педагогом, ни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«новенького».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при своих детях возмущались тому, почему в их классе учится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этот мальчик,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ведь для таких детей есть свои школы. Дети, естественно, все это слышали и переносили в класс.</a:t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отношение класса к ребенку с нарушением речи начало ухудшаться, на что обратил внимание учитель.</a:t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родительском собрании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 поднял данный вопрос: родители должны поговорить со своими детьми, чтобы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изменили свое отношение к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мальчику. Однако, выясняется, что не все родители согласны, чтобы их дети обучались совместно с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ребенком,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было высказано классному руководителю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классному руководителю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решить данную проблему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Пропишите этапы деятельности классного руководителя в контексте осведомления класса и родителей о новом ученике</a:t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90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44700"/>
            <a:ext cx="8911687" cy="798489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ситуации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3194" y="1043189"/>
            <a:ext cx="9611418" cy="56795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очередь классный руководитель должен учитывать возрастные и психологические особенности семиклассников. Данный возраст характеризуется всесторонней перестройкой: появляются новые психологические образования, подросток еще не взрослый, но уже не ребёнок.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Центральным новообразованием младшего подросткового возраста (11-13 лет) считается чувство взрослости –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Домашнее задание"/>
              </a:rPr>
              <a:t>отношение подростка к себе как к взрослому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ощущение и осознание себя в какой-то мере взрослым человеком. Чувство взрослости семиклассника проявляется в стремлении к самостоятельности, желании оградить некоторые стороны своей жизни от вмешательства родителей. Это касается вопросов внешности, отношений со сверстниками, иногда учебы. То есть дети понимают все имеющиеся проблемы и готовы относиться к ним по-взрослому, если педагог относится к ним соответствующие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390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31820"/>
            <a:ext cx="8911687" cy="901521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Ситуативная 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0468" y="888642"/>
            <a:ext cx="9534144" cy="57182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класс общеобразовательной школы приходит ребёнок с ООП. Родители нацелены на положительный результат и полную коррекцию развития в условиях школы. Педагог создаёт все возможные условия для развития ребёнка: разрабатывает индивидуальные задания (с учётом уровня способностей учащегося), уделяет во время урока максимум внимания ребёнку, проводит диагностику на разных этапах обучения. В ходе работы педагог понимает, что  обучаясь по индивидуальному образовательному маршруту, ребенок с ООП тем не менее с трудом осваивает учебный материал. Родители ребенка настаивают на продолжении обучения в условиях общеобразовательной школы и ждут, что их ребёнок выйдет в развитии на один уровень с другими детьми.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поступить учитель? Как корректно выйти из сложившейся ситуации?</a:t>
            </a:r>
          </a:p>
        </p:txBody>
      </p:sp>
    </p:spTree>
    <p:extLst>
      <p:ext uri="{BB962C8B-B14F-4D97-AF65-F5344CB8AC3E}">
        <p14:creationId xmlns:p14="http://schemas.microsoft.com/office/powerpoint/2010/main" val="244707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085733"/>
              </p:ext>
            </p:extLst>
          </p:nvPr>
        </p:nvGraphicFramePr>
        <p:xfrm>
          <a:off x="2589213" y="624111"/>
          <a:ext cx="8915400" cy="6098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521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 с семьей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4710" y="1532586"/>
            <a:ext cx="9559902" cy="43786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личностного развития всех членов семьи (физического, социального, духовно-нравственного, интеллектуального), оказание комплексной  социально-психологической помощи,  а также защита ребенка и его окружения от негативного воздействия различных факторов на личностное развитие.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9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процесса работы с семьей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0163" y="1468192"/>
            <a:ext cx="9714449" cy="4443030"/>
          </a:xfrm>
        </p:spPr>
        <p:txBody>
          <a:bodyPr>
            <a:normAutofit fontScale="925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1.Выявление семей, которые воспитывают детей с ООП.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типов семейного воспитания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Дифференциация форм и методов работы с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семьей.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совместной работы.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31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1375" y="141668"/>
            <a:ext cx="10315977" cy="140379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организованного сотрудничества с семьёй включает в себя: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9104" y="1365161"/>
            <a:ext cx="9968248" cy="5203064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и описание обращений за помощью;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условий, где проживает семья;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выяснение общих проблем семьи и её особенностей, отличий от других;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выяснение целей и ожиданий семьи;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форм ответных реакций (молчат, рассказывают, ссорятся, ведут себя агрессивно, не доверяют и т.д.);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прошлого семьи;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особенностей личности членов семьи.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874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249633"/>
              </p:ext>
            </p:extLst>
          </p:nvPr>
        </p:nvGraphicFramePr>
        <p:xfrm>
          <a:off x="1906072" y="624111"/>
          <a:ext cx="10135673" cy="6098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6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3347" y="309094"/>
            <a:ext cx="9890974" cy="1146220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работы с семьей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4557" y="1094704"/>
            <a:ext cx="10019763" cy="5396248"/>
          </a:xfrm>
        </p:spPr>
        <p:txBody>
          <a:bodyPr/>
          <a:lstStyle/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убеждения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помогает убедить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что в последовательном выполнении всех инструкций, советов врачей, психологов, педагогов даст положительный результат.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данного метода можно добиться, чтобы родители сами начали искать путь выхода из сложившейся ситуации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наблюдения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помогает собрать больше материала для организации воспитательной работы в семье.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наблюдает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общением ребенка, его поведением в семье, в школе, на уроке, со сверстниками, его досуговой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</a:t>
            </a:r>
          </a:p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бесед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один из самых распространенных методов при работе с родителями, позволяющий в доверительной обстановке выяснить причины проблем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наметить пути их решения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9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4102" y="141668"/>
            <a:ext cx="10607898" cy="1223493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взаимодействия с семьей, воспитывающей ребенка с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ООП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инклюзивного образования: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189" y="1275009"/>
            <a:ext cx="5888916" cy="901522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Непосредственная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конкретной семьей: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43190" y="2318197"/>
            <a:ext cx="5318973" cy="43273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обращает внимание на внешний вид и окружение дома,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квартиры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домашнего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визитирования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встречаясь с семьей, старается увидеться не только с матерью, но и с отцом, другими детьми и взрослыми членами семьи;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узнает от родителей о потребностях проблемах и ресурсах;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спрашивает о внешкольных занятиях ребенка (если тот достиг школьного возраста);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отвечает на вопросы родителей;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 за тем, как в семье обращаются с ребенком, обучают и развивают его;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демонстрирует стратегию поведения, обучения, решения проблем.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932105" y="1275009"/>
            <a:ext cx="5045247" cy="901522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этой же тактики родители наносят визит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62164" y="2176531"/>
            <a:ext cx="5718220" cy="4468967"/>
          </a:xfrm>
        </p:spPr>
        <p:txBody>
          <a:bodyPr>
            <a:noAutofit/>
          </a:bodyPr>
          <a:lstStyle/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наблюдают, как специалист обращается с ребенком (например, присутствуют в классе или на приеме, во время тестирования);</a:t>
            </a:r>
          </a:p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одители задают вопросы педагогу;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одители посещают консультацию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представителями других служб, если это необходимо ему для лучшего понимания и решения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которую организует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педагог;</a:t>
            </a:r>
          </a:p>
          <a:p>
            <a:pPr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родители заполняют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карты, схемы, вопросники по развитию ребенка, затем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сравнивают  результаты с  результатами педагога ;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посещают школьные консилиумы и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комиссии;</a:t>
            </a:r>
          </a:p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представляется письменный отчет результатов тестирования или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51251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9859" y="193182"/>
            <a:ext cx="10444766" cy="1068947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взаимодействия с семьей, воспитывающей ребенка с ООП в условиях инклюзивного образования: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6682" y="1352282"/>
            <a:ext cx="9684912" cy="539624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Опосредованная работа с конкретной </a:t>
            </a:r>
            <a:r>
              <a:rPr lang="ru-RU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семьей:</a:t>
            </a:r>
          </a:p>
          <a:p>
            <a:pPr algn="just"/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и обмен комментариями осуществляются через специально организованный дневник, куда родители и педагог вносят записи, например каждую неделю или две;</a:t>
            </a:r>
          </a:p>
          <a:p>
            <a:pPr algn="just"/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домашний дневник наблюдений анализируется при встрече;</a:t>
            </a:r>
          </a:p>
          <a:p>
            <a:pPr algn="just"/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проведенной реабилитационной работы представляются в отчетах;</a:t>
            </a:r>
          </a:p>
          <a:p>
            <a:pPr algn="just"/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педагог, привлекая других специалистов организует письменные извещения, информацию для родителей;</a:t>
            </a:r>
          </a:p>
          <a:p>
            <a:pPr algn="just"/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 по телефону;</a:t>
            </a:r>
          </a:p>
          <a:p>
            <a:pPr algn="just"/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берут в библиотеке книги, учебные пособия на дом по рекомендации педагога;</a:t>
            </a:r>
          </a:p>
          <a:p>
            <a:pPr algn="just"/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заполняют карты, вопросники, схемы развития способностей ребенка;</a:t>
            </a:r>
          </a:p>
          <a:p>
            <a:pPr algn="just"/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рекомендуются занятия на выходные дни, предоставляется информация о возможностях отдыха;</a:t>
            </a:r>
          </a:p>
          <a:p>
            <a:pPr algn="just"/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предоставляется возможность знакомиться с содержанием папки материалов по их ребенку.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7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303</TotalTime>
  <Words>1005</Words>
  <Application>Microsoft Office PowerPoint</Application>
  <PresentationFormat>Широкоэкранный</PresentationFormat>
  <Paragraphs>100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Times New Roman</vt:lpstr>
      <vt:lpstr>Wingdings 3</vt:lpstr>
      <vt:lpstr>Легкий дым</vt:lpstr>
      <vt:lpstr>Особенности работы с семьей в условиях инклюзивного образования. </vt:lpstr>
      <vt:lpstr>Презентация PowerPoint</vt:lpstr>
      <vt:lpstr>Цель работы с семьей</vt:lpstr>
      <vt:lpstr>Этапы процесса работы с семьей:</vt:lpstr>
      <vt:lpstr>Процесс организованного сотрудничества с семьёй включает в себя:</vt:lpstr>
      <vt:lpstr>Презентация PowerPoint</vt:lpstr>
      <vt:lpstr>Методы работы с семьей</vt:lpstr>
      <vt:lpstr>Формы взаимодействия с семьей, воспитывающей ребенка с ООП в условиях инклюзивного образования:</vt:lpstr>
      <vt:lpstr>Формы взаимодействия с семьей, воспитывающей ребенка с ООП в условиях инклюзивного образования:</vt:lpstr>
      <vt:lpstr>Формы взаимодействия с семьей, воспитывающей ребенка с ООП в условиях инклюзивного образования:</vt:lpstr>
      <vt:lpstr>Формы взаимодействия с семьей, воспитывающей ребенка с ООП в условиях инклюзивного образования:</vt:lpstr>
      <vt:lpstr>Формы взаимодействия с семьей, воспитывающей ребенка с ООП в условиях инклюзивного образования:</vt:lpstr>
      <vt:lpstr>Очень важно понять:  при создании инклюзивных школ, школ нового типа, дети привыкают к тому, что мир – разнообразен, что люди в нем – разные, что каждый человек имеет право на жизнь, воспитание, обучение, развитие. </vt:lpstr>
      <vt:lpstr>Ситуативная задача</vt:lpstr>
      <vt:lpstr>Разрешение ситуации</vt:lpstr>
      <vt:lpstr>Ситуативная задача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работы с семьей в условиях инклюзивного образования.</dc:title>
  <dc:creator>Root</dc:creator>
  <cp:lastModifiedBy>Root</cp:lastModifiedBy>
  <cp:revision>22</cp:revision>
  <dcterms:created xsi:type="dcterms:W3CDTF">2022-02-14T07:19:56Z</dcterms:created>
  <dcterms:modified xsi:type="dcterms:W3CDTF">2022-02-15T07:58:48Z</dcterms:modified>
</cp:coreProperties>
</file>