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80" r:id="rId5"/>
    <p:sldId id="25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59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25C9C-13DE-4A36-A8A2-35E81D837427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1FFED-CA06-4DD6-A0B7-F8DA79F2F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41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958975"/>
            <a:ext cx="576064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atin typeface="Times New Roman"/>
                <a:ea typeface="Calibri"/>
              </a:rPr>
              <a:t/>
            </a:r>
            <a:br>
              <a:rPr lang="ru-RU" sz="4800" b="1" dirty="0" smtClean="0">
                <a:latin typeface="Times New Roman"/>
                <a:ea typeface="Calibri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Система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работы  учителя по формированию читательской грамотности </a:t>
            </a:r>
            <a:endParaRPr lang="uk-UA" sz="5400" b="1" cap="all" dirty="0">
              <a:ln w="0">
                <a:solidFill>
                  <a:schemeClr val="tx2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876" b="40953"/>
          <a:stretch/>
        </p:blipFill>
        <p:spPr>
          <a:xfrm>
            <a:off x="194618" y="199476"/>
            <a:ext cx="1042274" cy="5797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75115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КГУ </a:t>
            </a:r>
            <a:r>
              <a:rPr lang="ru-RU" sz="1600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«Средняя школа №23 им. М. Шаяхметова» </a:t>
            </a:r>
            <a:r>
              <a:rPr lang="ru-RU" sz="1600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отдела образования по городу  Усть-Каменогорску УО </a:t>
            </a:r>
            <a:r>
              <a:rPr lang="ru-RU" sz="1600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ВКО</a:t>
            </a:r>
            <a:endParaRPr lang="ru-RU" sz="1600" cap="none" spc="0" dirty="0">
              <a:ln w="10541" cmpd="sng">
                <a:solidFill>
                  <a:schemeClr val="tx2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8625" y="5805264"/>
            <a:ext cx="46440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Куропаткина Оксана Юрьевна, </a:t>
            </a:r>
            <a:endParaRPr lang="ru-RU" sz="2400" cap="none" spc="0" dirty="0" smtClean="0">
              <a:ln w="10541" cmpd="sng">
                <a:solidFill>
                  <a:schemeClr val="tx2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начальных классов</a:t>
            </a:r>
            <a:endParaRPr lang="ru-RU" sz="2400" cap="none" spc="0" dirty="0">
              <a:ln w="10541" cmpd="sng">
                <a:solidFill>
                  <a:schemeClr val="tx2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620970"/>
            <a:ext cx="8533456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по формированию читательской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грамотности</a:t>
            </a:r>
          </a:p>
          <a:p>
            <a:pPr algn="ctr"/>
            <a:endPara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/>
              <a:t>обеспечивает </a:t>
            </a:r>
            <a:r>
              <a:rPr lang="ru-RU" sz="3200" dirty="0" smtClean="0"/>
              <a:t>увеличение роли самих учащихся в организации учебной </a:t>
            </a:r>
            <a:r>
              <a:rPr lang="ru-RU" sz="3200" dirty="0" smtClean="0"/>
              <a:t>деятельности;</a:t>
            </a:r>
          </a:p>
          <a:p>
            <a:pPr algn="just">
              <a:buFont typeface="Wingdings" pitchFamily="2" charset="2"/>
              <a:buChar char="ü"/>
            </a:pPr>
            <a:endParaRPr lang="ru-RU" sz="9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/>
              <a:t>способствует </a:t>
            </a:r>
            <a:r>
              <a:rPr lang="ru-RU" sz="3200" dirty="0" smtClean="0"/>
              <a:t>углубленному осмыслению детьми учебного </a:t>
            </a:r>
            <a:r>
              <a:rPr lang="ru-RU" sz="3200" dirty="0" smtClean="0"/>
              <a:t>процесса; </a:t>
            </a:r>
          </a:p>
          <a:p>
            <a:pPr algn="just">
              <a:buFont typeface="Wingdings" pitchFamily="2" charset="2"/>
              <a:buChar char="ü"/>
            </a:pPr>
            <a:endParaRPr lang="ru-RU" sz="9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/>
              <a:t>возбуждает </a:t>
            </a:r>
            <a:r>
              <a:rPr lang="ru-RU" sz="3200" dirty="0" smtClean="0"/>
              <a:t>внимание </a:t>
            </a:r>
            <a:r>
              <a:rPr lang="ru-RU" sz="3200" dirty="0" smtClean="0"/>
              <a:t>детей; </a:t>
            </a:r>
          </a:p>
          <a:p>
            <a:pPr algn="just">
              <a:buFont typeface="Wingdings" pitchFamily="2" charset="2"/>
              <a:buChar char="ü"/>
            </a:pPr>
            <a:endParaRPr lang="ru-RU" sz="9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/>
              <a:t>активизирует их интеллектуальные процессы; </a:t>
            </a:r>
          </a:p>
          <a:p>
            <a:pPr algn="just">
              <a:buFont typeface="Wingdings" pitchFamily="2" charset="2"/>
              <a:buChar char="ü"/>
            </a:pPr>
            <a:endParaRPr lang="ru-RU" sz="9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/>
              <a:t>выводит </a:t>
            </a:r>
            <a:r>
              <a:rPr lang="ru-RU" sz="3200" dirty="0" smtClean="0"/>
              <a:t>учащихся на новый уровень мышления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544" y="2380240"/>
            <a:ext cx="8533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2" name="Заголовок 8"/>
          <p:cNvSpPr>
            <a:spLocks noGrp="1"/>
          </p:cNvSpPr>
          <p:nvPr>
            <p:ph type="ctrTitle"/>
          </p:nvPr>
        </p:nvSpPr>
        <p:spPr>
          <a:xfrm>
            <a:off x="539552" y="292983"/>
            <a:ext cx="8352928" cy="11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Навыки 21 века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83568" y="1668864"/>
            <a:ext cx="80648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5400" dirty="0" smtClean="0">
                <a:latin typeface="+mj-lt"/>
                <a:ea typeface="Calibri"/>
                <a:cs typeface="Times New Roman"/>
              </a:rPr>
              <a:t>Коммуникация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5400" dirty="0" err="1" smtClean="0">
                <a:latin typeface="+mj-lt"/>
                <a:ea typeface="Calibri"/>
                <a:cs typeface="Times New Roman"/>
              </a:rPr>
              <a:t>Креативность</a:t>
            </a:r>
            <a:endParaRPr lang="ru-RU" sz="5400" dirty="0" smtClean="0">
              <a:latin typeface="+mj-lt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5400" dirty="0" smtClean="0">
                <a:latin typeface="+mj-lt"/>
                <a:ea typeface="Calibri"/>
                <a:cs typeface="Times New Roman"/>
              </a:rPr>
              <a:t>Критическое мышление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5400" dirty="0" smtClean="0">
                <a:latin typeface="+mj-lt"/>
                <a:ea typeface="Calibri"/>
                <a:cs typeface="Times New Roman"/>
              </a:rPr>
              <a:t>Командная работа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55576" y="1250751"/>
            <a:ext cx="806489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«Чтение – это окошко, через которое дети видят и познают мир и самих себя».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endParaRPr lang="ru-RU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В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.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9552" y="1127640"/>
            <a:ext cx="82809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 </a:t>
            </a:r>
            <a:r>
              <a:rPr lang="ru-RU" sz="4000" dirty="0" smtClean="0"/>
              <a:t>—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sz="4000" dirty="0" smtClean="0"/>
              <a:t>жизни.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620688"/>
            <a:ext cx="87129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Читательские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действия: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вычитать </a:t>
            </a:r>
            <a:r>
              <a:rPr lang="ru-RU" sz="3600" dirty="0" smtClean="0"/>
              <a:t>детали (единицы информации), впрямую упомянутые в тексте;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делать </a:t>
            </a:r>
            <a:r>
              <a:rPr lang="ru-RU" sz="3600" dirty="0" smtClean="0"/>
              <a:t>прямые умозаключения из этой информации;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интерпретировать </a:t>
            </a:r>
            <a:r>
              <a:rPr lang="ru-RU" sz="3600" dirty="0" smtClean="0"/>
              <a:t>и интегрировать отдельные сообщения текста;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оценивать </a:t>
            </a:r>
            <a:r>
              <a:rPr lang="ru-RU" sz="3600" dirty="0" smtClean="0"/>
              <a:t>содержание, язык и форму всего сообщения и его отдельных элементов.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315520"/>
            <a:ext cx="87129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с текстом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класс: </a:t>
            </a:r>
            <a:r>
              <a:rPr lang="ru-RU" sz="3200" dirty="0" smtClean="0"/>
              <a:t>обучение </a:t>
            </a:r>
            <a:r>
              <a:rPr lang="ru-RU" sz="3200" dirty="0" smtClean="0"/>
              <a:t>детей чтению и пониманию прочитанного текста, его осознанному восприятию</a:t>
            </a:r>
            <a:r>
              <a:rPr lang="ru-RU" sz="32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/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класс:</a:t>
            </a:r>
            <a:r>
              <a:rPr lang="ru-RU" sz="3200" dirty="0" smtClean="0"/>
              <a:t> обучение </a:t>
            </a:r>
            <a:r>
              <a:rPr lang="ru-RU" sz="3200" dirty="0" smtClean="0"/>
              <a:t>детей работе с </a:t>
            </a:r>
            <a:r>
              <a:rPr lang="ru-RU" sz="3200" dirty="0" smtClean="0"/>
              <a:t>текстом.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/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4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класс: </a:t>
            </a:r>
            <a:r>
              <a:rPr lang="ru-RU" sz="3200" dirty="0" smtClean="0"/>
              <a:t>обучение детей находить </a:t>
            </a:r>
            <a:r>
              <a:rPr lang="ru-RU" sz="3200" dirty="0" smtClean="0"/>
              <a:t>информацию, интерпретировать тексты и </a:t>
            </a:r>
            <a:r>
              <a:rPr lang="ru-RU" sz="3200" dirty="0" err="1" smtClean="0"/>
              <a:t>рефлексировать</a:t>
            </a:r>
            <a:r>
              <a:rPr lang="ru-RU" sz="3200" dirty="0" smtClean="0"/>
              <a:t> их содержание, давать оценку прочитанному.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31032" y="156404"/>
            <a:ext cx="8712968" cy="60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Приёмы, способствующие формированию читательской грамотности</a:t>
            </a: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«</a:t>
            </a:r>
            <a:r>
              <a:rPr lang="ru-RU" sz="3200" dirty="0" smtClean="0"/>
              <a:t>Тонкие» и « толстые» </a:t>
            </a:r>
            <a:r>
              <a:rPr lang="ru-RU" sz="3200" dirty="0" smtClean="0"/>
              <a:t>вопросы;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/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Работа </a:t>
            </a:r>
            <a:r>
              <a:rPr lang="ru-RU" sz="3200" dirty="0" smtClean="0"/>
              <a:t>с </a:t>
            </a:r>
            <a:r>
              <a:rPr lang="ru-RU" sz="3200" dirty="0" smtClean="0"/>
              <a:t>вопросником; 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/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Верные </a:t>
            </a:r>
            <a:r>
              <a:rPr lang="ru-RU" sz="3200" dirty="0" smtClean="0"/>
              <a:t>и неверные </a:t>
            </a:r>
            <a:r>
              <a:rPr lang="ru-RU" sz="3200" dirty="0" smtClean="0"/>
              <a:t>утверждения;</a:t>
            </a:r>
          </a:p>
          <a:p>
            <a:pPr>
              <a:buFont typeface="Wingdings" pitchFamily="2" charset="2"/>
              <a:buChar char="ü"/>
            </a:pPr>
            <a:endParaRPr lang="ru-RU" sz="3200" dirty="0" smtClean="0"/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Логическая цепочка.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31032" y="332656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Тексты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Сущевской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А.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888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31032" y="332656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Тексты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Сущевской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А.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7048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48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384</Words>
  <Application>Microsoft Office PowerPoint</Application>
  <PresentationFormat>Экран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Специальное оформление</vt:lpstr>
      <vt:lpstr>1_Специальное оформление</vt:lpstr>
      <vt:lpstr> Система  работы  учителя по формированию читательской грамотности </vt:lpstr>
      <vt:lpstr>Навыки 21 века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Оксана</cp:lastModifiedBy>
  <cp:revision>52</cp:revision>
  <dcterms:created xsi:type="dcterms:W3CDTF">2009-01-08T12:15:48Z</dcterms:created>
  <dcterms:modified xsi:type="dcterms:W3CDTF">2024-02-04T14:22:43Z</dcterms:modified>
</cp:coreProperties>
</file>