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3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00CC"/>
                </a:solidFill>
              </a:rPr>
              <a:t>Все профессии нужны! </a:t>
            </a:r>
            <a:br>
              <a:rPr lang="ru-RU" sz="5400" b="1" dirty="0" smtClean="0">
                <a:solidFill>
                  <a:srgbClr val="0000CC"/>
                </a:solidFill>
              </a:rPr>
            </a:br>
            <a:r>
              <a:rPr lang="ru-RU" sz="5400" b="1" dirty="0" smtClean="0">
                <a:solidFill>
                  <a:srgbClr val="0000CC"/>
                </a:solidFill>
              </a:rPr>
              <a:t>Все профессии важны!</a:t>
            </a:r>
            <a:endParaRPr lang="ru-RU" sz="5400" b="1" dirty="0">
              <a:solidFill>
                <a:srgbClr val="0000CC"/>
              </a:solidFill>
            </a:endParaRPr>
          </a:p>
        </p:txBody>
      </p:sp>
      <p:pic>
        <p:nvPicPr>
          <p:cNvPr id="1026" name="Picture 2" descr="http://novotechcom.ru/photos/58da09694ba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28" y="2714620"/>
            <a:ext cx="858628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Формовщик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71472" y="1500174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Профессионально важные качества: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0" y="1785926"/>
            <a:ext cx="4040188" cy="3951288"/>
          </a:xfrm>
        </p:spPr>
        <p:txBody>
          <a:bodyPr/>
          <a:lstStyle/>
          <a:p>
            <a:r>
              <a:rPr lang="ru-RU" dirty="0" smtClean="0"/>
              <a:t>общее физическое здоровье; </a:t>
            </a:r>
          </a:p>
          <a:p>
            <a:r>
              <a:rPr lang="ru-RU" dirty="0" smtClean="0"/>
              <a:t> собранность; </a:t>
            </a:r>
          </a:p>
          <a:p>
            <a:r>
              <a:rPr lang="ru-RU" dirty="0" smtClean="0"/>
              <a:t> осторожность; </a:t>
            </a:r>
          </a:p>
          <a:p>
            <a:r>
              <a:rPr lang="ru-RU" dirty="0" smtClean="0"/>
              <a:t>внимательность; </a:t>
            </a:r>
          </a:p>
          <a:p>
            <a:r>
              <a:rPr lang="ru-RU" dirty="0" smtClean="0"/>
              <a:t> хороший глазомер; </a:t>
            </a:r>
          </a:p>
          <a:p>
            <a:r>
              <a:rPr lang="ru-RU" dirty="0" smtClean="0"/>
              <a:t> сильные руки.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43570" y="1214422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Медицинские противопоказания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86380" y="1857364"/>
            <a:ext cx="4041775" cy="3951288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сердечно-сосудистые</a:t>
            </a:r>
            <a:r>
              <a:rPr lang="ru-RU" dirty="0" smtClean="0"/>
              <a:t> заболевания; </a:t>
            </a:r>
          </a:p>
          <a:p>
            <a:r>
              <a:rPr lang="ru-RU" dirty="0" smtClean="0"/>
              <a:t>болезни, связанные с потерей сознания; </a:t>
            </a:r>
          </a:p>
          <a:p>
            <a:r>
              <a:rPr lang="ru-RU" dirty="0" smtClean="0"/>
              <a:t> нарушение функций опорно-двигательного аппарата; </a:t>
            </a:r>
          </a:p>
          <a:p>
            <a:r>
              <a:rPr lang="ru-RU" dirty="0" smtClean="0"/>
              <a:t> кожные и аллергические заболевания; </a:t>
            </a:r>
          </a:p>
          <a:p>
            <a:r>
              <a:rPr lang="ru-RU" dirty="0" smtClean="0"/>
              <a:t> болезни легких.</a:t>
            </a:r>
          </a:p>
          <a:p>
            <a:endParaRPr lang="ru-RU" dirty="0"/>
          </a:p>
        </p:txBody>
      </p:sp>
      <p:pic>
        <p:nvPicPr>
          <p:cNvPr id="19458" name="Picture 2" descr="http://www.glavmosstroy.ru/upload/news/Formovshiki.JPG"/>
          <p:cNvPicPr>
            <a:picLocks noChangeAspect="1" noChangeArrowheads="1"/>
          </p:cNvPicPr>
          <p:nvPr/>
        </p:nvPicPr>
        <p:blipFill>
          <a:blip r:embed="rId2"/>
          <a:srcRect l="22951"/>
          <a:stretch>
            <a:fillRect/>
          </a:stretch>
        </p:blipFill>
        <p:spPr bwMode="auto">
          <a:xfrm>
            <a:off x="2357422" y="4500570"/>
            <a:ext cx="3357546" cy="2164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group-spb.ru/wp-content/uploads/2017/09/Schlivofshik.jpg"/>
          <p:cNvPicPr>
            <a:picLocks noChangeAspect="1" noChangeArrowheads="1"/>
          </p:cNvPicPr>
          <p:nvPr/>
        </p:nvPicPr>
        <p:blipFill>
          <a:blip r:embed="rId2"/>
          <a:srcRect l="15000" r="24999"/>
          <a:stretch>
            <a:fillRect/>
          </a:stretch>
        </p:blipFill>
        <p:spPr bwMode="auto">
          <a:xfrm>
            <a:off x="5929322" y="2500306"/>
            <a:ext cx="2972548" cy="3305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Шлифовщик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1428736"/>
            <a:ext cx="6400816" cy="48291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На полуавтоматических и автоматических станках шлифует и полирует поверхности самых разнообразных деталей, выбирает соответствующий абразивный круг, определяет способ обработки деталей, оптимальный режим резания, производит наладку станков, выполняет расчеты.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Должен знать:</a:t>
            </a:r>
            <a:r>
              <a:rPr lang="ru-RU" dirty="0" smtClean="0"/>
              <a:t> Правила наладки и проверки на точность шлифовальных станков, свойства обрабатываемых металлов, требования к чистоте отделки обрабатываемых деталей.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143000"/>
          </a:xfrm>
        </p:spPr>
        <p:txBody>
          <a:bodyPr/>
          <a:lstStyle/>
          <a:p>
            <a:r>
              <a:rPr lang="ru-RU" b="1" dirty="0" smtClean="0"/>
              <a:t>Шлифовщик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142984"/>
            <a:ext cx="4040188" cy="639762"/>
          </a:xfrm>
        </p:spPr>
        <p:txBody>
          <a:bodyPr>
            <a:noAutofit/>
          </a:bodyPr>
          <a:lstStyle/>
          <a:p>
            <a:r>
              <a:rPr lang="ru-RU" dirty="0" smtClean="0"/>
              <a:t>Профессиональные  качества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1857364"/>
            <a:ext cx="4040188" cy="2286016"/>
          </a:xfrm>
        </p:spPr>
        <p:txBody>
          <a:bodyPr>
            <a:normAutofit/>
          </a:bodyPr>
          <a:lstStyle/>
          <a:p>
            <a:r>
              <a:rPr lang="ru-RU" dirty="0" smtClean="0"/>
              <a:t>тактильное восприятие; </a:t>
            </a:r>
          </a:p>
          <a:p>
            <a:r>
              <a:rPr lang="ru-RU" dirty="0" smtClean="0"/>
              <a:t>внимание; </a:t>
            </a:r>
          </a:p>
          <a:p>
            <a:r>
              <a:rPr lang="ru-RU" dirty="0" smtClean="0"/>
              <a:t>аккуратность; </a:t>
            </a:r>
          </a:p>
          <a:p>
            <a:r>
              <a:rPr lang="ru-RU" dirty="0" smtClean="0"/>
              <a:t>предметно-действенное мышление.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43570" y="1214422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Медицинские противопоказания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57818" y="1857364"/>
            <a:ext cx="4041775" cy="1785950"/>
          </a:xfrm>
        </p:spPr>
        <p:txBody>
          <a:bodyPr/>
          <a:lstStyle/>
          <a:p>
            <a:r>
              <a:rPr lang="ru-RU" dirty="0" smtClean="0"/>
              <a:t>болезни, связанные с потерей сознания; </a:t>
            </a:r>
          </a:p>
          <a:p>
            <a:r>
              <a:rPr lang="ru-RU" dirty="0" smtClean="0"/>
              <a:t>нарушение органов зрения.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4580" name="Picture 4" descr="http://www.jetmag.co.nz/wp-content/uploads/2016/09/Vocational.jpg"/>
          <p:cNvPicPr>
            <a:picLocks noChangeAspect="1" noChangeArrowheads="1"/>
          </p:cNvPicPr>
          <p:nvPr/>
        </p:nvPicPr>
        <p:blipFill>
          <a:blip r:embed="rId2" cstate="print"/>
          <a:srcRect l="38421" r="13800"/>
          <a:stretch>
            <a:fillRect/>
          </a:stretch>
        </p:blipFill>
        <p:spPr bwMode="auto">
          <a:xfrm>
            <a:off x="3571868" y="3571876"/>
            <a:ext cx="2714644" cy="284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Облицовщик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1"/>
            <a:ext cx="4329114" cy="41148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Облицовщики</a:t>
            </a:r>
            <a:r>
              <a:rPr lang="ru-RU" dirty="0" smtClean="0"/>
              <a:t> работают с разными видами облицовочных материалов: с мозаикой, искусственным мрамором, керамической плиткой, синтетическими материалами. В их работу входит составление растворов, разбиение поверхностей для укладывания облицовочных материалов по заданным рисункам, подбор красок и составов для мраморной массы при изготовлении архитектурного оформления из искусственного мрамора, укладка облицовочных материалов</a:t>
            </a:r>
            <a:endParaRPr lang="ru-RU" dirty="0"/>
          </a:p>
        </p:txBody>
      </p:sp>
      <p:pic>
        <p:nvPicPr>
          <p:cNvPr id="26626" name="Picture 2" descr="http://srgazeta.ru/wp-content/uploads/2015/08/10-08-15-plitka-316x400.jpg"/>
          <p:cNvPicPr>
            <a:picLocks noChangeAspect="1" noChangeArrowheads="1"/>
          </p:cNvPicPr>
          <p:nvPr/>
        </p:nvPicPr>
        <p:blipFill>
          <a:blip r:embed="rId2"/>
          <a:srcRect l="2373" t="3750" r="7436" b="4374"/>
          <a:stretch>
            <a:fillRect/>
          </a:stretch>
        </p:blipFill>
        <p:spPr bwMode="auto">
          <a:xfrm>
            <a:off x="5214942" y="1357298"/>
            <a:ext cx="3500462" cy="4513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prb.by/uploads/posts/2014-04/1397657002_co8p5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214818"/>
            <a:ext cx="1741355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/>
              <a:t>Облицовщик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071546"/>
            <a:ext cx="4040188" cy="785818"/>
          </a:xfrm>
        </p:spPr>
        <p:txBody>
          <a:bodyPr>
            <a:normAutofit fontScale="40000" lnSpcReduction="20000"/>
          </a:bodyPr>
          <a:lstStyle/>
          <a:p>
            <a:r>
              <a:rPr lang="ru-RU" sz="6200" dirty="0" smtClean="0"/>
              <a:t>Профессиональные  </a:t>
            </a:r>
          </a:p>
          <a:p>
            <a:r>
              <a:rPr lang="ru-RU" sz="6200" dirty="0" smtClean="0"/>
              <a:t>качества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1714488"/>
            <a:ext cx="4040188" cy="3951288"/>
          </a:xfrm>
        </p:spPr>
        <p:txBody>
          <a:bodyPr>
            <a:normAutofit/>
          </a:bodyPr>
          <a:lstStyle/>
          <a:p>
            <a:r>
              <a:rPr lang="ru-RU" dirty="0" smtClean="0"/>
              <a:t>физическое здоровье; </a:t>
            </a:r>
          </a:p>
          <a:p>
            <a:r>
              <a:rPr lang="ru-RU" dirty="0" smtClean="0"/>
              <a:t> хорошее зрение; </a:t>
            </a:r>
          </a:p>
          <a:p>
            <a:r>
              <a:rPr lang="ru-RU" dirty="0" smtClean="0"/>
              <a:t> правильный глазомер; </a:t>
            </a:r>
          </a:p>
          <a:p>
            <a:r>
              <a:rPr lang="ru-RU" dirty="0" smtClean="0"/>
              <a:t>хорошая память; </a:t>
            </a:r>
          </a:p>
          <a:p>
            <a:r>
              <a:rPr lang="ru-RU" dirty="0" smtClean="0"/>
              <a:t> внимательность; </a:t>
            </a:r>
          </a:p>
          <a:p>
            <a:r>
              <a:rPr lang="ru-RU" dirty="0" smtClean="0"/>
              <a:t>аккуратность; </a:t>
            </a:r>
          </a:p>
          <a:p>
            <a:r>
              <a:rPr lang="ru-RU" dirty="0" smtClean="0"/>
              <a:t>правильная координация движений.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2225" y="92867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Медицинские противопоказания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6314" y="1714488"/>
            <a:ext cx="4041775" cy="3040075"/>
          </a:xfrm>
        </p:spPr>
        <p:txBody>
          <a:bodyPr>
            <a:normAutofit/>
          </a:bodyPr>
          <a:lstStyle/>
          <a:p>
            <a:r>
              <a:rPr lang="ru-RU" dirty="0" smtClean="0"/>
              <a:t>заболевания органов дыхания; </a:t>
            </a:r>
          </a:p>
          <a:p>
            <a:r>
              <a:rPr lang="ru-RU" dirty="0" smtClean="0"/>
              <a:t> ревматизм; </a:t>
            </a:r>
          </a:p>
          <a:p>
            <a:r>
              <a:rPr lang="ru-RU" dirty="0" smtClean="0"/>
              <a:t>хронические заболевания суставов; </a:t>
            </a:r>
          </a:p>
          <a:p>
            <a:r>
              <a:rPr lang="ru-RU" dirty="0" smtClean="0"/>
              <a:t> кожные и аллергические заболевания;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Стропальщик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1"/>
            <a:ext cx="4329114" cy="432912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В соответствии с весом и размерами грузов осуществление подбора строп и крепление к ним грузов, подача сигналов крановщику и наблюдение за перемещением грузов, отцепка стропов на месте установки или укладки грузов.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u="sng" dirty="0" smtClean="0"/>
              <a:t>Должен знать:</a:t>
            </a:r>
            <a:r>
              <a:rPr lang="ru-RU" sz="2000" dirty="0" smtClean="0"/>
              <a:t> Способы визуального определения веса и центра тяжести перемещаемых грузов, предельные нормы нагрузки стропов и крана.</a:t>
            </a:r>
            <a:endParaRPr lang="ru-RU" sz="2000" dirty="0"/>
          </a:p>
        </p:txBody>
      </p:sp>
      <p:pic>
        <p:nvPicPr>
          <p:cNvPr id="28674" name="Picture 2" descr="http://rescuetraining.ucp.by/images/news/2016/04/15/IMG_2406.JPG"/>
          <p:cNvPicPr>
            <a:picLocks noChangeAspect="1" noChangeArrowheads="1"/>
          </p:cNvPicPr>
          <p:nvPr/>
        </p:nvPicPr>
        <p:blipFill>
          <a:blip r:embed="rId2" cstate="print"/>
          <a:srcRect l="18037" r="9817"/>
          <a:stretch>
            <a:fillRect/>
          </a:stretch>
        </p:blipFill>
        <p:spPr bwMode="auto">
          <a:xfrm>
            <a:off x="5000628" y="2071678"/>
            <a:ext cx="350046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Стропальщик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071546"/>
            <a:ext cx="4040188" cy="639762"/>
          </a:xfrm>
        </p:spPr>
        <p:txBody>
          <a:bodyPr/>
          <a:lstStyle/>
          <a:p>
            <a:r>
              <a:rPr lang="ru-RU" dirty="0" smtClean="0"/>
              <a:t>Профессиональные качества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1785926"/>
            <a:ext cx="4040188" cy="18573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пространственная ориентация; </a:t>
            </a:r>
          </a:p>
          <a:p>
            <a:r>
              <a:rPr lang="ru-RU" dirty="0" smtClean="0"/>
              <a:t>хороший глазомер; </a:t>
            </a:r>
          </a:p>
          <a:p>
            <a:r>
              <a:rPr lang="ru-RU" dirty="0" smtClean="0"/>
              <a:t>физическая ловкость.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2225" y="1214422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Медицинские противопоказания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02225" y="1857364"/>
            <a:ext cx="4041775" cy="2254257"/>
          </a:xfrm>
        </p:spPr>
        <p:txBody>
          <a:bodyPr/>
          <a:lstStyle/>
          <a:p>
            <a:r>
              <a:rPr lang="ru-RU" dirty="0" smtClean="0"/>
              <a:t>серьезные нарушения функций опорно-двигательного аппарата, зрения, слуха; </a:t>
            </a:r>
          </a:p>
          <a:p>
            <a:r>
              <a:rPr lang="ru-RU" dirty="0" smtClean="0"/>
              <a:t>деформация пальцев рук.</a:t>
            </a:r>
          </a:p>
          <a:p>
            <a:endParaRPr lang="ru-RU" dirty="0"/>
          </a:p>
        </p:txBody>
      </p:sp>
      <p:pic>
        <p:nvPicPr>
          <p:cNvPr id="27650" name="Picture 2" descr="http://lik-msk.ru/img/rubric_images/big/f10/14407515361155517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429000"/>
            <a:ext cx="4238608" cy="303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Маляр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142984"/>
            <a:ext cx="4857752" cy="53578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Маляр</a:t>
            </a:r>
            <a:r>
              <a:rPr lang="ru-RU" dirty="0" smtClean="0"/>
              <a:t> - массовая профессия, необходимая везде, где ведется стройка, возводятся новые и ремонтируются старые здания. </a:t>
            </a:r>
            <a:r>
              <a:rPr lang="ru-RU" b="1" dirty="0" smtClean="0"/>
              <a:t>Маляр</a:t>
            </a:r>
            <a:r>
              <a:rPr lang="ru-RU" dirty="0" smtClean="0"/>
              <a:t> приходит на стройку последним, когда строительство здания завершено: его задача - придать новому дому красивый, нарядный вид, нанести слой краски, спасающий строительные материалы от разрушения.</a:t>
            </a:r>
            <a:br>
              <a:rPr lang="ru-RU" dirty="0" smtClean="0"/>
            </a:br>
            <a:r>
              <a:rPr lang="ru-RU" dirty="0" smtClean="0"/>
              <a:t>Главная работа </a:t>
            </a:r>
            <a:r>
              <a:rPr lang="ru-RU" b="1" dirty="0" smtClean="0"/>
              <a:t>маляра</a:t>
            </a:r>
            <a:r>
              <a:rPr lang="ru-RU" dirty="0" smtClean="0"/>
              <a:t> - это, конечно, окраска стен, оклейка их обоями, шпаклевка. </a:t>
            </a:r>
            <a:endParaRPr lang="ru-RU" dirty="0"/>
          </a:p>
        </p:txBody>
      </p:sp>
      <p:pic>
        <p:nvPicPr>
          <p:cNvPr id="30724" name="Picture 4" descr="http://kupit-udostoverenie-msk.com/upload/img-upload/malyar2.jpg"/>
          <p:cNvPicPr>
            <a:picLocks noChangeAspect="1" noChangeArrowheads="1"/>
          </p:cNvPicPr>
          <p:nvPr/>
        </p:nvPicPr>
        <p:blipFill>
          <a:blip r:embed="rId2"/>
          <a:srcRect l="8602" r="5376"/>
          <a:stretch>
            <a:fillRect/>
          </a:stretch>
        </p:blipFill>
        <p:spPr bwMode="auto">
          <a:xfrm>
            <a:off x="4857752" y="1928802"/>
            <a:ext cx="396877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kupit-udostoverenie-msk.com/upload/img-upload/malya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309952"/>
            <a:ext cx="4730730" cy="354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Маляр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42984"/>
            <a:ext cx="4040188" cy="639762"/>
          </a:xfrm>
        </p:spPr>
        <p:txBody>
          <a:bodyPr>
            <a:noAutofit/>
          </a:bodyPr>
          <a:lstStyle/>
          <a:p>
            <a:r>
              <a:rPr lang="ru-RU" dirty="0" smtClean="0"/>
              <a:t>Профессиональные </a:t>
            </a:r>
          </a:p>
          <a:p>
            <a:r>
              <a:rPr lang="ru-RU" dirty="0" smtClean="0"/>
              <a:t>качества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785926"/>
            <a:ext cx="4040188" cy="39512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физическая выносливость; </a:t>
            </a:r>
          </a:p>
          <a:p>
            <a:r>
              <a:rPr lang="ru-RU" dirty="0" smtClean="0"/>
              <a:t>хороший глазомер; </a:t>
            </a:r>
          </a:p>
          <a:p>
            <a:r>
              <a:rPr lang="ru-RU" dirty="0" smtClean="0"/>
              <a:t> развитая координация кистей рук; </a:t>
            </a:r>
          </a:p>
          <a:p>
            <a:r>
              <a:rPr lang="ru-RU" dirty="0" smtClean="0"/>
              <a:t>быстрая реакция; </a:t>
            </a:r>
          </a:p>
          <a:p>
            <a:r>
              <a:rPr lang="ru-RU" dirty="0" smtClean="0"/>
              <a:t>хорошее зрение с правильным </a:t>
            </a:r>
            <a:r>
              <a:rPr lang="ru-RU" dirty="0" err="1" smtClean="0"/>
              <a:t>цветовосприятием</a:t>
            </a:r>
            <a:r>
              <a:rPr lang="ru-RU" dirty="0" smtClean="0"/>
              <a:t>; </a:t>
            </a:r>
          </a:p>
          <a:p>
            <a:r>
              <a:rPr lang="ru-RU" dirty="0" smtClean="0"/>
              <a:t>хороший слух; </a:t>
            </a:r>
          </a:p>
          <a:p>
            <a:r>
              <a:rPr lang="ru-RU" dirty="0" smtClean="0"/>
              <a:t>развитый вестибулярный аппарат.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2225" y="1071546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Медицинские противопоказания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29256" y="1714488"/>
            <a:ext cx="4041775" cy="39512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нарушения функций опорно-двигательного аппарата, координации движений; </a:t>
            </a:r>
          </a:p>
          <a:p>
            <a:r>
              <a:rPr lang="ru-RU" dirty="0" smtClean="0"/>
              <a:t>болезни легких, кожи; </a:t>
            </a:r>
          </a:p>
          <a:p>
            <a:r>
              <a:rPr lang="ru-RU" dirty="0" smtClean="0"/>
              <a:t>ревматические заболевания суставов; </a:t>
            </a:r>
          </a:p>
          <a:p>
            <a:r>
              <a:rPr lang="ru-RU" dirty="0" smtClean="0"/>
              <a:t>заболевания, сопровождающиеся обмороками.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niidg.ru/wp-content/uploads/2017/06/12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636438" cy="4130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Пятиминутное эссе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142984"/>
            <a:ext cx="393261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ХОЧУ</a:t>
            </a:r>
            <a:r>
              <a:rPr lang="ru-RU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2714620"/>
            <a:ext cx="424988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МОГУ</a:t>
            </a:r>
            <a:r>
              <a:rPr lang="ru-RU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4357694"/>
            <a:ext cx="429976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НАДО 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D60093"/>
                </a:solidFill>
              </a:rPr>
              <a:t>Полная тишина!</a:t>
            </a:r>
            <a:endParaRPr lang="ru-RU" b="1" dirty="0">
              <a:solidFill>
                <a:srgbClr val="D6009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sz="4000" dirty="0" smtClean="0"/>
              <a:t>Возьмите свою салфетку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Сложите ее пополам 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Теперь сложите ее треугольником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Оторвите один уголок салфетки 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Разверните салфетку 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24236" t="29448" r="29502" b="141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опроса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Приняли участие – 28 родителей</a:t>
            </a:r>
          </a:p>
          <a:p>
            <a:pPr>
              <a:buNone/>
            </a:pPr>
            <a:r>
              <a:rPr lang="ru-RU" dirty="0" smtClean="0"/>
              <a:t>Работают по выбранной профессии – 12</a:t>
            </a:r>
          </a:p>
          <a:p>
            <a:pPr>
              <a:buNone/>
            </a:pPr>
            <a:r>
              <a:rPr lang="ru-RU" dirty="0" smtClean="0"/>
              <a:t>Работают в другой сфере – 16</a:t>
            </a:r>
          </a:p>
          <a:p>
            <a:pPr>
              <a:buNone/>
            </a:pPr>
            <a:r>
              <a:rPr lang="ru-RU" dirty="0" smtClean="0"/>
              <a:t>Причины: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Не смогли устроиться по профессии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Не нравиться выбранная профессия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Мало платят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Не позволяет здоровье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0" name="Picture 14" descr="http://nizhnevartovsk-info.ru/s_images/14643102971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105">
            <a:off x="6144915" y="3528213"/>
            <a:ext cx="263427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572560" cy="1643074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dirty="0" smtClean="0">
                <a:solidFill>
                  <a:srgbClr val="0000CC"/>
                </a:solidFill>
              </a:rPr>
              <a:t>Выбирать профессию надо также, как выбираем перчатку, </a:t>
            </a:r>
            <a:br>
              <a:rPr lang="ru-RU" sz="4900" b="1" dirty="0" smtClean="0">
                <a:solidFill>
                  <a:srgbClr val="0000CC"/>
                </a:solidFill>
              </a:rPr>
            </a:br>
            <a:r>
              <a:rPr lang="ru-RU" sz="4900" b="1" dirty="0" smtClean="0">
                <a:solidFill>
                  <a:srgbClr val="0000CC"/>
                </a:solidFill>
              </a:rPr>
              <a:t>чтобы не жала и не слетала</a:t>
            </a:r>
            <a:r>
              <a:rPr lang="ru-RU" dirty="0" smtClean="0">
                <a:solidFill>
                  <a:srgbClr val="0000CC"/>
                </a:solidFill>
              </a:rPr>
              <a:t>.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14338" name="Picture 2" descr="http://mmedia.ozone.ru/multimedia/1014122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51992">
            <a:off x="587376" y="3441778"/>
            <a:ext cx="1862158" cy="2140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https://mmedia.ozone.ru/multimedia/1020905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429000"/>
            <a:ext cx="3435442" cy="2702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«ХОЧУ – МОГУ – НАДО»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ХОЧУ</a:t>
            </a:r>
            <a:r>
              <a:rPr lang="ru-RU" dirty="0" smtClean="0"/>
              <a:t>  - будущая работа должна быть в радость</a:t>
            </a:r>
          </a:p>
          <a:p>
            <a:r>
              <a:rPr lang="ru-RU" b="1" dirty="0" smtClean="0"/>
              <a:t>МОГУ</a:t>
            </a:r>
            <a:r>
              <a:rPr lang="ru-RU" dirty="0" smtClean="0"/>
              <a:t> - вы должны обладать набором профессионально важных для этой работы качеств: интеллектуальных, физических, психологических </a:t>
            </a:r>
          </a:p>
          <a:p>
            <a:r>
              <a:rPr lang="ru-RU" b="1" dirty="0" smtClean="0"/>
              <a:t>НАДО</a:t>
            </a:r>
            <a:r>
              <a:rPr lang="ru-RU" dirty="0" smtClean="0"/>
              <a:t> - эта профессия должна пользоваться спросом на рынке труда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00CC"/>
                </a:solidFill>
              </a:rPr>
              <a:t>Это сделал … </a:t>
            </a:r>
            <a:endParaRPr lang="ru-RU" sz="5400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sz="4000" dirty="0" smtClean="0"/>
              <a:t>Тетрадь 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Варежки  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Яблоко 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Отвертка 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Чайная чашка </a:t>
            </a:r>
            <a:endParaRPr lang="ru-RU" sz="4000" dirty="0"/>
          </a:p>
        </p:txBody>
      </p:sp>
      <p:pic>
        <p:nvPicPr>
          <p:cNvPr id="16386" name="Picture 2" descr="http://www.bookin.org.ru/book/20232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97204">
            <a:off x="6132244" y="582240"/>
            <a:ext cx="2232902" cy="2689351"/>
          </a:xfrm>
          <a:prstGeom prst="rect">
            <a:avLst/>
          </a:prstGeom>
          <a:noFill/>
        </p:spPr>
      </p:pic>
      <p:pic>
        <p:nvPicPr>
          <p:cNvPr id="16390" name="Picture 6" descr="http://img-fotki.yandex.ru/get/4418/47407354.346/0_a552c_ac51fcda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500174"/>
            <a:ext cx="2514882" cy="1785950"/>
          </a:xfrm>
          <a:prstGeom prst="rect">
            <a:avLst/>
          </a:prstGeom>
          <a:noFill/>
        </p:spPr>
      </p:pic>
      <p:pic>
        <p:nvPicPr>
          <p:cNvPr id="16394" name="Picture 10" descr="http://www.playcast.ru/uploads/2015/10/20/1553106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071942"/>
            <a:ext cx="2357422" cy="2239333"/>
          </a:xfrm>
          <a:prstGeom prst="rect">
            <a:avLst/>
          </a:prstGeom>
          <a:noFill/>
        </p:spPr>
      </p:pic>
      <p:pic>
        <p:nvPicPr>
          <p:cNvPr id="16396" name="Picture 12" descr="http://gif-kartinki.ru/2/chash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4786322"/>
            <a:ext cx="2000264" cy="1857388"/>
          </a:xfrm>
          <a:prstGeom prst="rect">
            <a:avLst/>
          </a:prstGeom>
          <a:noFill/>
        </p:spPr>
      </p:pic>
      <p:pic>
        <p:nvPicPr>
          <p:cNvPr id="16402" name="Picture 18" descr="http://img1.joyreactor.cc/pics/comment/%D0%BE%D0%B1%D1%80%D0%B0%D0%B7%D0%BE%D0%B2%D0%B0%D1%87-%D0%BD%D0%B0%D1%83%D0%BA%D0%B0-%D0%BA%D0%BE%D0%BC%D0%B8%D0%BA%D1%81-%D1%8E%D0%BC%D0%BE%D1%80-2748895.png"/>
          <p:cNvPicPr>
            <a:picLocks noChangeAspect="1" noChangeArrowheads="1"/>
          </p:cNvPicPr>
          <p:nvPr/>
        </p:nvPicPr>
        <p:blipFill>
          <a:blip r:embed="rId6"/>
          <a:srcRect b="3527"/>
          <a:stretch>
            <a:fillRect/>
          </a:stretch>
        </p:blipFill>
        <p:spPr bwMode="auto">
          <a:xfrm>
            <a:off x="4857752" y="2428868"/>
            <a:ext cx="3107314" cy="2180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4800" b="1" dirty="0" smtClean="0">
                <a:solidFill>
                  <a:srgbClr val="0000CC"/>
                </a:solidFill>
              </a:rPr>
              <a:t>Кто ты будешь такой?</a:t>
            </a:r>
            <a:endParaRPr lang="ru-RU" sz="4800" dirty="0">
              <a:solidFill>
                <a:srgbClr val="0000CC"/>
              </a:solidFill>
            </a:endParaRPr>
          </a:p>
        </p:txBody>
      </p:sp>
      <p:pic>
        <p:nvPicPr>
          <p:cNvPr id="4" name="Рисунок 3" descr="http://zkan.com.ua/wp-content/uploads/a/images_36/ne_znayu-_kem_hochu_rabotat_kak_bi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500990" cy="474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0506" y="5429264"/>
            <a:ext cx="504349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Monotype Corsiva" pitchFamily="66" charset="0"/>
              </a:rPr>
              <a:t>В.Пахомов </a:t>
            </a:r>
            <a:endParaRPr lang="ru-RU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http://www.newmoscow71.ru/data/tp/150426342659a935457f0696.34232708.jpg"/>
          <p:cNvPicPr/>
          <p:nvPr/>
        </p:nvPicPr>
        <p:blipFill>
          <a:blip r:embed="rId2"/>
          <a:srcRect l="13923" t="594" r="9112" b="2298"/>
          <a:stretch>
            <a:fillRect/>
          </a:stretch>
        </p:blipFill>
        <p:spPr bwMode="auto">
          <a:xfrm>
            <a:off x="1000100" y="428604"/>
            <a:ext cx="5500726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iles.vm.ru/photo/vecherka/2014/06/doc6fl1b0br4r6yv4bgo3k_277_200.jpg"/>
          <p:cNvPicPr>
            <a:picLocks noChangeAspect="1" noChangeArrowheads="1"/>
          </p:cNvPicPr>
          <p:nvPr/>
        </p:nvPicPr>
        <p:blipFill>
          <a:blip r:embed="rId2"/>
          <a:srcRect l="24368" r="13357"/>
          <a:stretch>
            <a:fillRect/>
          </a:stretch>
        </p:blipFill>
        <p:spPr bwMode="auto">
          <a:xfrm>
            <a:off x="5857884" y="2000240"/>
            <a:ext cx="301381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Формовщик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6000792" cy="492922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Очень многие детали машин сложной конфигурации, имеющие внутренние полости (цилиндры компрессоров и др.), можно выполнить из отливок, для получения которых расплавленный металл заливают в литейные формы, специально изготовленные рабочими высокой квалификации - </a:t>
            </a:r>
            <a:r>
              <a:rPr lang="ru-RU" b="1" dirty="0" smtClean="0"/>
              <a:t>формовщиками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557</Words>
  <PresentationFormat>Экран (4:3)</PresentationFormat>
  <Paragraphs>104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Все профессии нужны!  Все профессии важны!</vt:lpstr>
      <vt:lpstr>Полная тишина!</vt:lpstr>
      <vt:lpstr>Результаты опроса </vt:lpstr>
      <vt:lpstr>Выбирать профессию надо также, как выбираем перчатку,  чтобы не жала и не слетала.</vt:lpstr>
      <vt:lpstr>«ХОЧУ – МОГУ – НАДО»</vt:lpstr>
      <vt:lpstr>Это сделал … </vt:lpstr>
      <vt:lpstr>Кто ты будешь такой?</vt:lpstr>
      <vt:lpstr>В.Пахомов </vt:lpstr>
      <vt:lpstr>Формовщик</vt:lpstr>
      <vt:lpstr>Формовщик</vt:lpstr>
      <vt:lpstr>Шлифовщик</vt:lpstr>
      <vt:lpstr>Шлифовщик</vt:lpstr>
      <vt:lpstr>Облицовщик</vt:lpstr>
      <vt:lpstr>Облицовщик</vt:lpstr>
      <vt:lpstr>Стропальщик</vt:lpstr>
      <vt:lpstr>Стропальщик</vt:lpstr>
      <vt:lpstr>Маляр</vt:lpstr>
      <vt:lpstr>Маляр</vt:lpstr>
      <vt:lpstr>Пятиминутное эссе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профессии нужны!  Все профессии важны!</dc:title>
  <cp:lastModifiedBy>user</cp:lastModifiedBy>
  <cp:revision>22</cp:revision>
  <dcterms:modified xsi:type="dcterms:W3CDTF">2018-02-21T14:25:53Z</dcterms:modified>
</cp:coreProperties>
</file>